
<file path=[Content_Types].xml><?xml version="1.0" encoding="utf-8"?>
<Types xmlns="http://schemas.openxmlformats.org/package/2006/content-types">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4"/>
  </p:notesMasterIdLst>
  <p:sldIdLst>
    <p:sldId id="270" r:id="rId2"/>
    <p:sldId id="271" r:id="rId3"/>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0"/>
      </p:ext>
    </p:extLst>
  </p:showPr>
  <p:clrMru>
    <a:srgbClr val="000099"/>
    <a:srgbClr val="0000CC"/>
    <a:srgbClr val="00FFFF"/>
    <a:srgbClr val="FF3399"/>
    <a:srgbClr val="FFFFFF"/>
  </p:clrMru>
  <p:extLst>
    <p:ext uri="{E76CE94A-603C-4142-B9EB-6D1370010A27}">
      <p14:discardImageEditData xmlns="" xmlns:p14="http://schemas.microsoft.com/office/powerpoint/2010/main" val="0"/>
    </p:ext>
    <p:ext uri="{D31A062A-798A-4329-ABDD-BBA856620510}">
      <p14:defaultImageDpi xmlns="" xmlns:p14="http://schemas.microsoft.com/office/powerpoint/2010/main" val="32767"/>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987" autoAdjust="0"/>
    <p:restoredTop sz="94660"/>
  </p:normalViewPr>
  <p:slideViewPr>
    <p:cSldViewPr snapToGrid="0">
      <p:cViewPr>
        <p:scale>
          <a:sx n="86" d="100"/>
          <a:sy n="86" d="100"/>
        </p:scale>
        <p:origin x="-1530" y="486"/>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 xmlns:a16="http://schemas.microsoft.com/office/drawing/2014/main" id="{D26DFD94-D675-2281-5E66-DB2498DB44F7}"/>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eaLnBrk="0" hangingPunct="0">
              <a:defRPr sz="1200">
                <a:cs typeface="+mn-cs"/>
              </a:defRPr>
            </a:lvl1pPr>
          </a:lstStyle>
          <a:p>
            <a:pPr>
              <a:defRPr/>
            </a:pPr>
            <a:endParaRPr lang="en-IN"/>
          </a:p>
        </p:txBody>
      </p:sp>
      <p:sp>
        <p:nvSpPr>
          <p:cNvPr id="3" name="Date Placeholder 2">
            <a:extLst>
              <a:ext uri="{FF2B5EF4-FFF2-40B4-BE49-F238E27FC236}">
                <a16:creationId xmlns="" xmlns:a16="http://schemas.microsoft.com/office/drawing/2014/main" id="{70A7C5B0-9425-1E00-D8E5-972D8C8CF8C6}"/>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eaLnBrk="0" hangingPunct="0">
              <a:defRPr sz="1200">
                <a:cs typeface="+mn-cs"/>
              </a:defRPr>
            </a:lvl1pPr>
          </a:lstStyle>
          <a:p>
            <a:pPr>
              <a:defRPr/>
            </a:pPr>
            <a:fld id="{C3589E2B-3C6E-4DB3-90E9-F29799C675BD}" type="datetimeFigureOut">
              <a:rPr lang="en-IN"/>
              <a:pPr>
                <a:defRPr/>
              </a:pPr>
              <a:t>15-03-2022</a:t>
            </a:fld>
            <a:endParaRPr lang="en-IN"/>
          </a:p>
        </p:txBody>
      </p:sp>
      <p:sp>
        <p:nvSpPr>
          <p:cNvPr id="4" name="Slide Image Placeholder 3">
            <a:extLst>
              <a:ext uri="{FF2B5EF4-FFF2-40B4-BE49-F238E27FC236}">
                <a16:creationId xmlns="" xmlns:a16="http://schemas.microsoft.com/office/drawing/2014/main" id="{8001A839-D41F-7DA0-1C26-74B196AF43F8}"/>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IN" noProof="0"/>
          </a:p>
        </p:txBody>
      </p:sp>
      <p:sp>
        <p:nvSpPr>
          <p:cNvPr id="5" name="Notes Placeholder 4">
            <a:extLst>
              <a:ext uri="{FF2B5EF4-FFF2-40B4-BE49-F238E27FC236}">
                <a16:creationId xmlns="" xmlns:a16="http://schemas.microsoft.com/office/drawing/2014/main" id="{7596C447-BD88-261F-86E9-1E0ED9F33C96}"/>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IN" noProof="0"/>
          </a:p>
        </p:txBody>
      </p:sp>
      <p:sp>
        <p:nvSpPr>
          <p:cNvPr id="6" name="Footer Placeholder 5">
            <a:extLst>
              <a:ext uri="{FF2B5EF4-FFF2-40B4-BE49-F238E27FC236}">
                <a16:creationId xmlns="" xmlns:a16="http://schemas.microsoft.com/office/drawing/2014/main" id="{AAD7ECB8-5C28-25B3-492F-0A2FDCB7F974}"/>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0" hangingPunct="0">
              <a:defRPr sz="1200">
                <a:cs typeface="+mn-cs"/>
              </a:defRPr>
            </a:lvl1pPr>
          </a:lstStyle>
          <a:p>
            <a:pPr>
              <a:defRPr/>
            </a:pPr>
            <a:endParaRPr lang="en-IN"/>
          </a:p>
        </p:txBody>
      </p:sp>
      <p:sp>
        <p:nvSpPr>
          <p:cNvPr id="7" name="Slide Number Placeholder 6">
            <a:extLst>
              <a:ext uri="{FF2B5EF4-FFF2-40B4-BE49-F238E27FC236}">
                <a16:creationId xmlns="" xmlns:a16="http://schemas.microsoft.com/office/drawing/2014/main" id="{C4233079-E2EA-63D3-BF0E-15ACCBFF9931}"/>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0" hangingPunct="0">
              <a:defRPr sz="1200"/>
            </a:lvl1pPr>
          </a:lstStyle>
          <a:p>
            <a:fld id="{75826F67-5C01-4BD1-B6D8-59764CE463F4}" type="slidenum">
              <a:rPr lang="en-IN" altLang="en-US"/>
              <a:pPr/>
              <a:t>‹#›</a:t>
            </a:fld>
            <a:endParaRPr lang="en-IN"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a:extLst>
              <a:ext uri="{FF2B5EF4-FFF2-40B4-BE49-F238E27FC236}">
                <a16:creationId xmlns="" xmlns:a16="http://schemas.microsoft.com/office/drawing/2014/main" id="{FB9D3A68-9679-4999-E010-00A4B2246FAA}"/>
              </a:ext>
            </a:extLst>
          </p:cNvPr>
          <p:cNvSpPr>
            <a:spLocks noGrp="1" noChangeArrowheads="1"/>
          </p:cNvSpPr>
          <p:nvPr>
            <p:ph type="sldNum" sz="quarter" idx="5"/>
          </p:nvPr>
        </p:nvSpPr>
        <p:spPr bwMode="auto">
          <a:ln>
            <a:miter lim="800000"/>
            <a:headEnd/>
            <a:tailEnd/>
          </a:ln>
        </p:spPr>
        <p:txBody>
          <a:bodyPr/>
          <a:lstStyle>
            <a:lvl1pPr defTabSz="966788" eaLnBrk="0" hangingPunct="0">
              <a:defRPr>
                <a:solidFill>
                  <a:schemeClr val="tx1"/>
                </a:solidFill>
                <a:latin typeface="Calibri" panose="020F0502020204030204" pitchFamily="34" charset="0"/>
                <a:cs typeface="Arial" panose="020B0604020202020204" pitchFamily="34" charset="0"/>
              </a:defRPr>
            </a:lvl1pPr>
            <a:lvl2pPr marL="742950" indent="-285750" defTabSz="966788" eaLnBrk="0" hangingPunct="0">
              <a:defRPr>
                <a:solidFill>
                  <a:schemeClr val="tx1"/>
                </a:solidFill>
                <a:latin typeface="Calibri" panose="020F0502020204030204" pitchFamily="34" charset="0"/>
                <a:cs typeface="Arial" panose="020B0604020202020204" pitchFamily="34" charset="0"/>
              </a:defRPr>
            </a:lvl2pPr>
            <a:lvl3pPr marL="1143000" indent="-228600" defTabSz="966788" eaLnBrk="0" hangingPunct="0">
              <a:defRPr>
                <a:solidFill>
                  <a:schemeClr val="tx1"/>
                </a:solidFill>
                <a:latin typeface="Calibri" panose="020F0502020204030204" pitchFamily="34" charset="0"/>
                <a:cs typeface="Arial" panose="020B0604020202020204" pitchFamily="34" charset="0"/>
              </a:defRPr>
            </a:lvl3pPr>
            <a:lvl4pPr marL="1600200" indent="-228600" defTabSz="966788" eaLnBrk="0" hangingPunct="0">
              <a:defRPr>
                <a:solidFill>
                  <a:schemeClr val="tx1"/>
                </a:solidFill>
                <a:latin typeface="Calibri" panose="020F0502020204030204" pitchFamily="34" charset="0"/>
                <a:cs typeface="Arial" panose="020B0604020202020204" pitchFamily="34" charset="0"/>
              </a:defRPr>
            </a:lvl4pPr>
            <a:lvl5pPr marL="2057400" indent="-228600" defTabSz="966788" eaLnBrk="0" hangingPunct="0">
              <a:defRPr>
                <a:solidFill>
                  <a:schemeClr val="tx1"/>
                </a:solidFill>
                <a:latin typeface="Calibri" panose="020F0502020204030204" pitchFamily="34" charset="0"/>
                <a:cs typeface="Arial" panose="020B0604020202020204" pitchFamily="34" charset="0"/>
              </a:defRPr>
            </a:lvl5pPr>
            <a:lvl6pPr marL="2514600" indent="-228600" defTabSz="966788"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defTabSz="966788"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defTabSz="966788"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defTabSz="966788"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63A39406-683C-42E2-B353-A97EEA8119FD}" type="slidenum">
              <a:rPr lang="en-US" altLang="en-US" sz="1300">
                <a:solidFill>
                  <a:srgbClr val="000000"/>
                </a:solidFill>
                <a:latin typeface="Arial" panose="020B0604020202020204" pitchFamily="34" charset="0"/>
              </a:rPr>
              <a:pPr/>
              <a:t>1</a:t>
            </a:fld>
            <a:endParaRPr lang="en-US" altLang="en-US" sz="1300">
              <a:solidFill>
                <a:srgbClr val="000000"/>
              </a:solidFill>
              <a:latin typeface="Arial" panose="020B0604020202020204" pitchFamily="34" charset="0"/>
            </a:endParaRPr>
          </a:p>
        </p:txBody>
      </p:sp>
      <p:sp>
        <p:nvSpPr>
          <p:cNvPr id="9219" name="Rectangle 2">
            <a:extLst>
              <a:ext uri="{FF2B5EF4-FFF2-40B4-BE49-F238E27FC236}">
                <a16:creationId xmlns="" xmlns:a16="http://schemas.microsoft.com/office/drawing/2014/main" id="{11B6ECA9-6B7F-EBC7-0E34-FE757615C476}"/>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9220" name="Rectangle 3">
            <a:extLst>
              <a:ext uri="{FF2B5EF4-FFF2-40B4-BE49-F238E27FC236}">
                <a16:creationId xmlns="" xmlns:a16="http://schemas.microsoft.com/office/drawing/2014/main" id="{A2B9E1B1-448A-03D5-C50C-B70A45E72490}"/>
              </a:ext>
            </a:extLst>
          </p:cNvPr>
          <p:cNvSpPr>
            <a:spLocks noGrp="1" noChangeArrowheads="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latin typeface="Arial" panose="020B0604020202020204" pitchFamily="34" charset="0"/>
            </a:endParaRPr>
          </a:p>
        </p:txBody>
      </p:sp>
      <p:sp>
        <p:nvSpPr>
          <p:cNvPr id="9221" name="Date Placeholder 1">
            <a:extLst>
              <a:ext uri="{FF2B5EF4-FFF2-40B4-BE49-F238E27FC236}">
                <a16:creationId xmlns="" xmlns:a16="http://schemas.microsoft.com/office/drawing/2014/main" id="{9E9DBE5B-939D-EB9C-5798-18E5D0F7667E}"/>
              </a:ext>
            </a:extLst>
          </p:cNvPr>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a:defRPr/>
            </a:pPr>
            <a:fld id="{C4150B64-A55A-4044-9D55-0E172C6C87D1}" type="datetime1">
              <a:rPr lang="en-US" smtClean="0"/>
              <a:pPr>
                <a:defRPr/>
              </a:pPr>
              <a:t>3/15/2022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4.jpeg"/></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ntent Slide">
    <p:spTree>
      <p:nvGrpSpPr>
        <p:cNvPr id="1" name=""/>
        <p:cNvGrpSpPr/>
        <p:nvPr/>
      </p:nvGrpSpPr>
      <p:grpSpPr>
        <a:xfrm>
          <a:off x="0" y="0"/>
          <a:ext cx="0" cy="0"/>
          <a:chOff x="0" y="0"/>
          <a:chExt cx="0" cy="0"/>
        </a:xfrm>
      </p:grpSpPr>
      <p:cxnSp>
        <p:nvCxnSpPr>
          <p:cNvPr id="4" name="Straight Connector 3">
            <a:extLst>
              <a:ext uri="{FF2B5EF4-FFF2-40B4-BE49-F238E27FC236}">
                <a16:creationId xmlns="" xmlns:a16="http://schemas.microsoft.com/office/drawing/2014/main" id="{CC9F878E-475A-06FA-9E83-C9B4CFD74109}"/>
              </a:ext>
            </a:extLst>
          </p:cNvPr>
          <p:cNvCxnSpPr/>
          <p:nvPr userDrawn="1"/>
        </p:nvCxnSpPr>
        <p:spPr>
          <a:xfrm>
            <a:off x="0" y="858838"/>
            <a:ext cx="9144000" cy="0"/>
          </a:xfrm>
          <a:prstGeom prst="line">
            <a:avLst/>
          </a:prstGeom>
          <a:ln w="508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5" name="Straight Connector 4">
            <a:extLst>
              <a:ext uri="{FF2B5EF4-FFF2-40B4-BE49-F238E27FC236}">
                <a16:creationId xmlns="" xmlns:a16="http://schemas.microsoft.com/office/drawing/2014/main" id="{01EA59BA-92D5-A87A-4EC1-042E793A2F18}"/>
              </a:ext>
            </a:extLst>
          </p:cNvPr>
          <p:cNvCxnSpPr/>
          <p:nvPr userDrawn="1"/>
        </p:nvCxnSpPr>
        <p:spPr>
          <a:xfrm>
            <a:off x="-6350" y="6751638"/>
            <a:ext cx="9150350" cy="0"/>
          </a:xfrm>
          <a:prstGeom prst="line">
            <a:avLst/>
          </a:prstGeom>
          <a:ln w="2222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6" name="Slide Number Placeholder 5">
            <a:extLst>
              <a:ext uri="{FF2B5EF4-FFF2-40B4-BE49-F238E27FC236}">
                <a16:creationId xmlns="" xmlns:a16="http://schemas.microsoft.com/office/drawing/2014/main" id="{543E66FF-52D0-F895-0AA7-4EC232A80245}"/>
              </a:ext>
            </a:extLst>
          </p:cNvPr>
          <p:cNvSpPr txBox="1">
            <a:spLocks/>
          </p:cNvSpPr>
          <p:nvPr userDrawn="1"/>
        </p:nvSpPr>
        <p:spPr>
          <a:xfrm>
            <a:off x="8382000" y="6611938"/>
            <a:ext cx="762000" cy="198437"/>
          </a:xfrm>
          <a:prstGeom prst="rect">
            <a:avLst/>
          </a:prstGeom>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r"/>
            <a:fld id="{4C39C238-EFB9-41F7-89DE-A8C2ADC0CD36}" type="slidenum">
              <a:rPr lang="en-US" altLang="en-US" sz="1400" b="1">
                <a:solidFill>
                  <a:schemeClr val="bg1"/>
                </a:solidFill>
              </a:rPr>
              <a:pPr algn="r"/>
              <a:t>‹#›</a:t>
            </a:fld>
            <a:endParaRPr lang="en-US" altLang="en-US" sz="1400" b="1">
              <a:solidFill>
                <a:schemeClr val="bg1"/>
              </a:solidFill>
            </a:endParaRPr>
          </a:p>
        </p:txBody>
      </p:sp>
      <p:pic>
        <p:nvPicPr>
          <p:cNvPr id="7" name="Picture 3" descr="C:\Users\puyam-z210\Desktop\Untitled-2.png">
            <a:extLst>
              <a:ext uri="{FF2B5EF4-FFF2-40B4-BE49-F238E27FC236}">
                <a16:creationId xmlns="" xmlns:a16="http://schemas.microsoft.com/office/drawing/2014/main" id="{BD101BD1-1299-D921-4009-09424E448C32}"/>
              </a:ext>
            </a:extLst>
          </p:cNvPr>
          <p:cNvPicPr>
            <a:picLocks noChangeAspect="1" noChangeArrowheads="1"/>
          </p:cNvPicPr>
          <p:nvPr userDrawn="1"/>
        </p:nvPicPr>
        <p:blipFill>
          <a:blip r:embed="rId2" cstate="print">
            <a:extLst>
              <a:ext uri="{28A0092B-C50C-407E-A947-70E740481C1C}">
                <a14:useLocalDpi xmlns="" xmlns:a14="http://schemas.microsoft.com/office/drawing/2010/main" val="0"/>
              </a:ext>
            </a:extLst>
          </a:blip>
          <a:srcRect l="71887" t="-1149"/>
          <a:stretch>
            <a:fillRect/>
          </a:stretch>
        </p:blipFill>
        <p:spPr bwMode="auto">
          <a:xfrm>
            <a:off x="8591550" y="6362700"/>
            <a:ext cx="455613" cy="2619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8" name="Rectangle 7">
            <a:extLst>
              <a:ext uri="{FF2B5EF4-FFF2-40B4-BE49-F238E27FC236}">
                <a16:creationId xmlns="" xmlns:a16="http://schemas.microsoft.com/office/drawing/2014/main" id="{DA251946-8BDB-3628-8AD8-884BAB8DB785}"/>
              </a:ext>
            </a:extLst>
          </p:cNvPr>
          <p:cNvSpPr/>
          <p:nvPr userDrawn="1"/>
        </p:nvSpPr>
        <p:spPr>
          <a:xfrm>
            <a:off x="0" y="6619875"/>
            <a:ext cx="9188450" cy="276225"/>
          </a:xfrm>
          <a:prstGeom prst="rect">
            <a:avLst/>
          </a:prstGeom>
        </p:spPr>
        <p:txBody>
          <a:bodyPr>
            <a:spAutoFit/>
          </a:bodyPr>
          <a:lstStyle/>
          <a:p>
            <a:pPr algn="ctr">
              <a:defRPr/>
            </a:pPr>
            <a:r>
              <a:rPr lang="en-US" sz="1200" b="1" dirty="0">
                <a:solidFill>
                  <a:schemeClr val="bg1"/>
                </a:solidFill>
                <a:cs typeface="+mn-cs"/>
              </a:rPr>
              <a:t>Seventh WMO International Workshop on Monsoon (IWM-7), 22-26 March, 2022, IMD, </a:t>
            </a:r>
            <a:r>
              <a:rPr lang="en-US" sz="1200" b="1" dirty="0" err="1">
                <a:solidFill>
                  <a:schemeClr val="bg1"/>
                </a:solidFill>
                <a:cs typeface="+mn-cs"/>
              </a:rPr>
              <a:t>MoES</a:t>
            </a:r>
            <a:r>
              <a:rPr lang="en-US" sz="1200" b="1" dirty="0">
                <a:solidFill>
                  <a:schemeClr val="bg1"/>
                </a:solidFill>
                <a:cs typeface="+mn-cs"/>
              </a:rPr>
              <a:t>, New Delhi, India</a:t>
            </a:r>
            <a:endParaRPr lang="en-IN" altLang="en-US" sz="1100" b="1" dirty="0">
              <a:solidFill>
                <a:schemeClr val="bg1"/>
              </a:solidFill>
              <a:latin typeface="Baskerville Old Face" pitchFamily="18" charset="0"/>
              <a:ea typeface="Tahoma" panose="020B0604030504040204" pitchFamily="34" charset="0"/>
              <a:cs typeface="Calibri" panose="020F0502020204030204" pitchFamily="34" charset="0"/>
            </a:endParaRPr>
          </a:p>
        </p:txBody>
      </p:sp>
      <p:sp>
        <p:nvSpPr>
          <p:cNvPr id="11" name="Title 1"/>
          <p:cNvSpPr>
            <a:spLocks noGrp="1"/>
          </p:cNvSpPr>
          <p:nvPr>
            <p:ph type="title"/>
          </p:nvPr>
        </p:nvSpPr>
        <p:spPr>
          <a:xfrm>
            <a:off x="2285999" y="257175"/>
            <a:ext cx="4905375" cy="554587"/>
          </a:xfrm>
        </p:spPr>
        <p:txBody>
          <a:bodyPr/>
          <a:lstStyle>
            <a:lvl1pPr algn="ctr">
              <a:defRPr sz="3200" b="1">
                <a:latin typeface="Arial" pitchFamily="34" charset="0"/>
                <a:cs typeface="Arial" pitchFamily="34" charset="0"/>
              </a:defRPr>
            </a:lvl1pPr>
          </a:lstStyle>
          <a:p>
            <a:r>
              <a:rPr lang="en-US" dirty="0"/>
              <a:t>Click to edit Master title style</a:t>
            </a:r>
            <a:endParaRPr lang="en-IN" dirty="0"/>
          </a:p>
        </p:txBody>
      </p:sp>
      <p:sp>
        <p:nvSpPr>
          <p:cNvPr id="12" name="Content Placeholder 3"/>
          <p:cNvSpPr>
            <a:spLocks noGrp="1"/>
          </p:cNvSpPr>
          <p:nvPr>
            <p:ph sz="half" idx="2"/>
          </p:nvPr>
        </p:nvSpPr>
        <p:spPr>
          <a:xfrm>
            <a:off x="180653" y="1173984"/>
            <a:ext cx="8768137" cy="5191690"/>
          </a:xfrm>
        </p:spPr>
        <p:txBody>
          <a:bodyPr/>
          <a:lstStyle>
            <a:lvl1pPr>
              <a:defRPr sz="2400">
                <a:latin typeface="Arial" panose="020B0604020202020204" pitchFamily="34" charset="0"/>
                <a:cs typeface="Arial" panose="020B0604020202020204" pitchFamily="34" charset="0"/>
              </a:defRPr>
            </a:lvl1pPr>
            <a:lvl2pPr>
              <a:defRPr sz="2000">
                <a:latin typeface="Arial" panose="020B0604020202020204" pitchFamily="34" charset="0"/>
                <a:cs typeface="Arial" panose="020B0604020202020204" pitchFamily="34" charset="0"/>
              </a:defRPr>
            </a:lvl2pPr>
            <a:lvl3pPr>
              <a:defRPr sz="1800">
                <a:latin typeface="Arial" panose="020B0604020202020204" pitchFamily="34" charset="0"/>
                <a:cs typeface="Arial" panose="020B0604020202020204" pitchFamily="34" charset="0"/>
              </a:defRPr>
            </a:lvl3pPr>
            <a:lvl4pPr>
              <a:defRPr sz="1600">
                <a:latin typeface="Arial" panose="020B0604020202020204" pitchFamily="34" charset="0"/>
                <a:cs typeface="Arial" panose="020B0604020202020204" pitchFamily="34" charset="0"/>
              </a:defRPr>
            </a:lvl4pPr>
            <a:lvl5pPr>
              <a:defRPr sz="1600">
                <a:latin typeface="Arial" panose="020B0604020202020204" pitchFamily="34" charset="0"/>
                <a:cs typeface="Arial" panose="020B0604020202020204" pitchFamily="34" charset="0"/>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IN" dirty="0"/>
          </a:p>
        </p:txBody>
      </p:sp>
    </p:spTree>
    <p:extLst>
      <p:ext uri="{BB962C8B-B14F-4D97-AF65-F5344CB8AC3E}">
        <p14:creationId xmlns="" xmlns:p14="http://schemas.microsoft.com/office/powerpoint/2010/main" val="8225128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Content Slide">
    <p:spTree>
      <p:nvGrpSpPr>
        <p:cNvPr id="1" name=""/>
        <p:cNvGrpSpPr/>
        <p:nvPr/>
      </p:nvGrpSpPr>
      <p:grpSpPr>
        <a:xfrm>
          <a:off x="0" y="0"/>
          <a:ext cx="0" cy="0"/>
          <a:chOff x="0" y="0"/>
          <a:chExt cx="0" cy="0"/>
        </a:xfrm>
      </p:grpSpPr>
      <p:cxnSp>
        <p:nvCxnSpPr>
          <p:cNvPr id="4" name="Straight Connector 3">
            <a:extLst>
              <a:ext uri="{FF2B5EF4-FFF2-40B4-BE49-F238E27FC236}">
                <a16:creationId xmlns="" xmlns:a16="http://schemas.microsoft.com/office/drawing/2014/main" id="{CD52CA36-6A14-6132-95C7-A7DA8D9062BB}"/>
              </a:ext>
            </a:extLst>
          </p:cNvPr>
          <p:cNvCxnSpPr/>
          <p:nvPr userDrawn="1"/>
        </p:nvCxnSpPr>
        <p:spPr>
          <a:xfrm>
            <a:off x="0" y="990600"/>
            <a:ext cx="9144000" cy="0"/>
          </a:xfrm>
          <a:prstGeom prst="line">
            <a:avLst/>
          </a:prstGeom>
          <a:ln w="508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5" name="Straight Connector 4">
            <a:extLst>
              <a:ext uri="{FF2B5EF4-FFF2-40B4-BE49-F238E27FC236}">
                <a16:creationId xmlns="" xmlns:a16="http://schemas.microsoft.com/office/drawing/2014/main" id="{3F2514D5-FB8E-3122-3DA9-ED075BABA065}"/>
              </a:ext>
            </a:extLst>
          </p:cNvPr>
          <p:cNvCxnSpPr/>
          <p:nvPr userDrawn="1"/>
        </p:nvCxnSpPr>
        <p:spPr>
          <a:xfrm>
            <a:off x="-6350" y="6751638"/>
            <a:ext cx="9150350" cy="0"/>
          </a:xfrm>
          <a:prstGeom prst="line">
            <a:avLst/>
          </a:prstGeom>
          <a:ln w="2222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pic>
        <p:nvPicPr>
          <p:cNvPr id="6" name="Picture 3" descr="C:\Users\puyam-z210\Desktop\Untitled-2.png">
            <a:extLst>
              <a:ext uri="{FF2B5EF4-FFF2-40B4-BE49-F238E27FC236}">
                <a16:creationId xmlns="" xmlns:a16="http://schemas.microsoft.com/office/drawing/2014/main" id="{C6697FD2-A067-B043-976A-BB2E937137D0}"/>
              </a:ext>
            </a:extLst>
          </p:cNvPr>
          <p:cNvPicPr>
            <a:picLocks noChangeAspect="1" noChangeArrowheads="1"/>
          </p:cNvPicPr>
          <p:nvPr userDrawn="1"/>
        </p:nvPicPr>
        <p:blipFill>
          <a:blip r:embed="rId2" cstate="print">
            <a:extLst>
              <a:ext uri="{28A0092B-C50C-407E-A947-70E740481C1C}">
                <a14:useLocalDpi xmlns="" xmlns:a14="http://schemas.microsoft.com/office/drawing/2010/main" val="0"/>
              </a:ext>
            </a:extLst>
          </a:blip>
          <a:srcRect l="71887" t="-1149"/>
          <a:stretch>
            <a:fillRect/>
          </a:stretch>
        </p:blipFill>
        <p:spPr bwMode="auto">
          <a:xfrm>
            <a:off x="8591550" y="6362700"/>
            <a:ext cx="455613" cy="2619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7" name="Picture 2">
            <a:extLst>
              <a:ext uri="{FF2B5EF4-FFF2-40B4-BE49-F238E27FC236}">
                <a16:creationId xmlns="" xmlns:a16="http://schemas.microsoft.com/office/drawing/2014/main" id="{C7D26C49-FF0C-04EF-D3DF-C62364220973}"/>
              </a:ext>
            </a:extLst>
          </p:cNvPr>
          <p:cNvPicPr>
            <a:picLocks noChangeAspect="1" noChangeArrowheads="1"/>
          </p:cNvPicPr>
          <p:nvPr userDrawn="1"/>
        </p:nvPicPr>
        <p:blipFill>
          <a:blip r:embed="rId3" cstate="print">
            <a:extLst>
              <a:ext uri="{28A0092B-C50C-407E-A947-70E740481C1C}">
                <a14:useLocalDpi xmlns="" xmlns:a14="http://schemas.microsoft.com/office/drawing/2010/main" val="0"/>
              </a:ext>
            </a:extLst>
          </a:blip>
          <a:srcRect/>
          <a:stretch>
            <a:fillRect/>
          </a:stretch>
        </p:blipFill>
        <p:spPr bwMode="auto">
          <a:xfrm>
            <a:off x="-20638" y="6280150"/>
            <a:ext cx="9067801" cy="6635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11" name="Title 1"/>
          <p:cNvSpPr>
            <a:spLocks noGrp="1"/>
          </p:cNvSpPr>
          <p:nvPr>
            <p:ph type="title"/>
          </p:nvPr>
        </p:nvSpPr>
        <p:spPr>
          <a:xfrm>
            <a:off x="1116999" y="0"/>
            <a:ext cx="7042080" cy="554587"/>
          </a:xfrm>
        </p:spPr>
        <p:txBody>
          <a:bodyPr/>
          <a:lstStyle>
            <a:lvl1pPr algn="ctr">
              <a:defRPr sz="3200" b="1">
                <a:latin typeface="Arial" pitchFamily="34" charset="0"/>
                <a:cs typeface="Arial" pitchFamily="34" charset="0"/>
              </a:defRPr>
            </a:lvl1pPr>
          </a:lstStyle>
          <a:p>
            <a:r>
              <a:rPr lang="en-US" dirty="0"/>
              <a:t>Click to edit Master title style</a:t>
            </a:r>
            <a:endParaRPr lang="en-IN" dirty="0"/>
          </a:p>
        </p:txBody>
      </p:sp>
      <p:sp>
        <p:nvSpPr>
          <p:cNvPr id="12" name="Content Placeholder 3"/>
          <p:cNvSpPr>
            <a:spLocks noGrp="1"/>
          </p:cNvSpPr>
          <p:nvPr>
            <p:ph sz="half" idx="2"/>
          </p:nvPr>
        </p:nvSpPr>
        <p:spPr>
          <a:xfrm>
            <a:off x="180653" y="1173984"/>
            <a:ext cx="8768137" cy="5191690"/>
          </a:xfrm>
        </p:spPr>
        <p:txBody>
          <a:bodyPr/>
          <a:lstStyle>
            <a:lvl1pPr>
              <a:defRPr sz="2400">
                <a:latin typeface="Arial" panose="020B0604020202020204" pitchFamily="34" charset="0"/>
                <a:cs typeface="Arial" panose="020B0604020202020204" pitchFamily="34" charset="0"/>
              </a:defRPr>
            </a:lvl1pPr>
            <a:lvl2pPr>
              <a:defRPr sz="2000">
                <a:latin typeface="Arial" panose="020B0604020202020204" pitchFamily="34" charset="0"/>
                <a:cs typeface="Arial" panose="020B0604020202020204" pitchFamily="34" charset="0"/>
              </a:defRPr>
            </a:lvl2pPr>
            <a:lvl3pPr>
              <a:defRPr sz="1800">
                <a:latin typeface="Arial" panose="020B0604020202020204" pitchFamily="34" charset="0"/>
                <a:cs typeface="Arial" panose="020B0604020202020204" pitchFamily="34" charset="0"/>
              </a:defRPr>
            </a:lvl3pPr>
            <a:lvl4pPr>
              <a:defRPr sz="1600">
                <a:latin typeface="Arial" panose="020B0604020202020204" pitchFamily="34" charset="0"/>
                <a:cs typeface="Arial" panose="020B0604020202020204" pitchFamily="34" charset="0"/>
              </a:defRPr>
            </a:lvl4pPr>
            <a:lvl5pPr>
              <a:defRPr sz="1600">
                <a:latin typeface="Arial" panose="020B0604020202020204" pitchFamily="34" charset="0"/>
                <a:cs typeface="Arial" panose="020B0604020202020204" pitchFamily="34" charset="0"/>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IN" dirty="0"/>
          </a:p>
        </p:txBody>
      </p:sp>
    </p:spTree>
    <p:extLst>
      <p:ext uri="{BB962C8B-B14F-4D97-AF65-F5344CB8AC3E}">
        <p14:creationId xmlns="" xmlns:p14="http://schemas.microsoft.com/office/powerpoint/2010/main" val="32615986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mparison Slide">
    <p:spTree>
      <p:nvGrpSpPr>
        <p:cNvPr id="1" name=""/>
        <p:cNvGrpSpPr/>
        <p:nvPr/>
      </p:nvGrpSpPr>
      <p:grpSpPr>
        <a:xfrm>
          <a:off x="0" y="0"/>
          <a:ext cx="0" cy="0"/>
          <a:chOff x="0" y="0"/>
          <a:chExt cx="0" cy="0"/>
        </a:xfrm>
      </p:grpSpPr>
      <p:cxnSp>
        <p:nvCxnSpPr>
          <p:cNvPr id="4" name="Straight Connector 3">
            <a:extLst>
              <a:ext uri="{FF2B5EF4-FFF2-40B4-BE49-F238E27FC236}">
                <a16:creationId xmlns="" xmlns:a16="http://schemas.microsoft.com/office/drawing/2014/main" id="{ECEA1D23-4730-AC78-D4D1-523C3B453FBC}"/>
              </a:ext>
            </a:extLst>
          </p:cNvPr>
          <p:cNvCxnSpPr/>
          <p:nvPr userDrawn="1"/>
        </p:nvCxnSpPr>
        <p:spPr>
          <a:xfrm>
            <a:off x="0" y="990600"/>
            <a:ext cx="9144000" cy="0"/>
          </a:xfrm>
          <a:prstGeom prst="line">
            <a:avLst/>
          </a:prstGeom>
          <a:ln w="508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5" name="Straight Connector 4">
            <a:extLst>
              <a:ext uri="{FF2B5EF4-FFF2-40B4-BE49-F238E27FC236}">
                <a16:creationId xmlns="" xmlns:a16="http://schemas.microsoft.com/office/drawing/2014/main" id="{FA8B5F50-55F6-8F7E-31D4-443C67C2398D}"/>
              </a:ext>
            </a:extLst>
          </p:cNvPr>
          <p:cNvCxnSpPr/>
          <p:nvPr userDrawn="1"/>
        </p:nvCxnSpPr>
        <p:spPr>
          <a:xfrm>
            <a:off x="-6350" y="6751638"/>
            <a:ext cx="9150350" cy="0"/>
          </a:xfrm>
          <a:prstGeom prst="line">
            <a:avLst/>
          </a:prstGeom>
          <a:ln w="2222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pic>
        <p:nvPicPr>
          <p:cNvPr id="6" name="Picture 3" descr="C:\Users\puyam-z210\Desktop\Untitled-2.png">
            <a:extLst>
              <a:ext uri="{FF2B5EF4-FFF2-40B4-BE49-F238E27FC236}">
                <a16:creationId xmlns="" xmlns:a16="http://schemas.microsoft.com/office/drawing/2014/main" id="{33EF3FBE-6138-86EC-F826-E30694D35331}"/>
              </a:ext>
            </a:extLst>
          </p:cNvPr>
          <p:cNvPicPr>
            <a:picLocks noChangeAspect="1" noChangeArrowheads="1"/>
          </p:cNvPicPr>
          <p:nvPr userDrawn="1"/>
        </p:nvPicPr>
        <p:blipFill>
          <a:blip r:embed="rId2" cstate="print">
            <a:extLst>
              <a:ext uri="{28A0092B-C50C-407E-A947-70E740481C1C}">
                <a14:useLocalDpi xmlns="" xmlns:a14="http://schemas.microsoft.com/office/drawing/2010/main" val="0"/>
              </a:ext>
            </a:extLst>
          </a:blip>
          <a:srcRect l="71887" t="-1149"/>
          <a:stretch>
            <a:fillRect/>
          </a:stretch>
        </p:blipFill>
        <p:spPr bwMode="auto">
          <a:xfrm>
            <a:off x="8591550" y="6362700"/>
            <a:ext cx="455613" cy="2619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7" name="Picture 2" descr="Image result for ISRS logo">
            <a:extLst>
              <a:ext uri="{FF2B5EF4-FFF2-40B4-BE49-F238E27FC236}">
                <a16:creationId xmlns="" xmlns:a16="http://schemas.microsoft.com/office/drawing/2014/main" id="{596E8B1C-1871-F5CB-53A8-30A4C1FD3EB7}"/>
              </a:ext>
            </a:extLst>
          </p:cNvPr>
          <p:cNvPicPr>
            <a:picLocks noChangeAspect="1" noChangeArrowheads="1"/>
          </p:cNvPicPr>
          <p:nvPr userDrawn="1"/>
        </p:nvPicPr>
        <p:blipFill>
          <a:blip r:embed="rId3" cstate="print">
            <a:extLst>
              <a:ext uri="{28A0092B-C50C-407E-A947-70E740481C1C}">
                <a14:useLocalDpi xmlns="" xmlns:a14="http://schemas.microsoft.com/office/drawing/2010/main" val="0"/>
              </a:ext>
            </a:extLst>
          </a:blip>
          <a:srcRect/>
          <a:stretch>
            <a:fillRect/>
          </a:stretch>
        </p:blipFill>
        <p:spPr bwMode="auto">
          <a:xfrm>
            <a:off x="28575" y="38100"/>
            <a:ext cx="423863" cy="4968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8" name="TextBox 7">
            <a:extLst>
              <a:ext uri="{FF2B5EF4-FFF2-40B4-BE49-F238E27FC236}">
                <a16:creationId xmlns="" xmlns:a16="http://schemas.microsoft.com/office/drawing/2014/main" id="{0655FDA0-C5A8-C09D-3AA3-5CCDFC72CA89}"/>
              </a:ext>
            </a:extLst>
          </p:cNvPr>
          <p:cNvSpPr txBox="1"/>
          <p:nvPr userDrawn="1"/>
        </p:nvSpPr>
        <p:spPr>
          <a:xfrm>
            <a:off x="-50800" y="6648450"/>
            <a:ext cx="1893888" cy="246063"/>
          </a:xfrm>
          <a:prstGeom prst="rect">
            <a:avLst/>
          </a:prstGeom>
          <a:noFill/>
        </p:spPr>
        <p:txBody>
          <a:bodyPr wrap="none">
            <a:spAutoFit/>
          </a:bodyPr>
          <a:lstStyle/>
          <a:p>
            <a:pPr eaLnBrk="0" hangingPunct="0">
              <a:defRPr/>
            </a:pPr>
            <a:r>
              <a:rPr lang="en-IN" sz="1000" b="1" dirty="0">
                <a:solidFill>
                  <a:schemeClr val="bg1"/>
                </a:solidFill>
                <a:latin typeface="Arial" pitchFamily="34" charset="0"/>
              </a:rPr>
              <a:t>Indian Society of </a:t>
            </a:r>
            <a:r>
              <a:rPr lang="en-IN" sz="1000" b="1" dirty="0" err="1">
                <a:solidFill>
                  <a:schemeClr val="bg1"/>
                </a:solidFill>
                <a:latin typeface="Arial" pitchFamily="34" charset="0"/>
              </a:rPr>
              <a:t>Geomatics</a:t>
            </a:r>
            <a:endParaRPr lang="en-IN" sz="1000" b="1" dirty="0">
              <a:solidFill>
                <a:schemeClr val="bg1"/>
              </a:solidFill>
              <a:latin typeface="Arial" pitchFamily="34" charset="0"/>
            </a:endParaRPr>
          </a:p>
        </p:txBody>
      </p:sp>
      <p:sp>
        <p:nvSpPr>
          <p:cNvPr id="9" name="TextBox 8">
            <a:extLst>
              <a:ext uri="{FF2B5EF4-FFF2-40B4-BE49-F238E27FC236}">
                <a16:creationId xmlns="" xmlns:a16="http://schemas.microsoft.com/office/drawing/2014/main" id="{2B147C36-ED5E-739E-D311-955D46EC8350}"/>
              </a:ext>
            </a:extLst>
          </p:cNvPr>
          <p:cNvSpPr txBox="1"/>
          <p:nvPr userDrawn="1"/>
        </p:nvSpPr>
        <p:spPr>
          <a:xfrm>
            <a:off x="6934200" y="6643688"/>
            <a:ext cx="2244725" cy="246062"/>
          </a:xfrm>
          <a:prstGeom prst="rect">
            <a:avLst/>
          </a:prstGeom>
          <a:noFill/>
        </p:spPr>
        <p:txBody>
          <a:bodyPr wrap="none">
            <a:spAutoFit/>
          </a:bodyPr>
          <a:lstStyle/>
          <a:p>
            <a:pPr eaLnBrk="0" hangingPunct="0">
              <a:defRPr/>
            </a:pPr>
            <a:r>
              <a:rPr lang="en-IN" sz="1000" b="1" dirty="0">
                <a:solidFill>
                  <a:schemeClr val="bg1"/>
                </a:solidFill>
                <a:latin typeface="Arial" pitchFamily="34" charset="0"/>
              </a:rPr>
              <a:t>Indian Society of Remote Sensing</a:t>
            </a:r>
          </a:p>
        </p:txBody>
      </p:sp>
      <p:pic>
        <p:nvPicPr>
          <p:cNvPr id="10" name="Picture 4" descr="Image result for Indian society of geomatics">
            <a:extLst>
              <a:ext uri="{FF2B5EF4-FFF2-40B4-BE49-F238E27FC236}">
                <a16:creationId xmlns="" xmlns:a16="http://schemas.microsoft.com/office/drawing/2014/main" id="{0BFB5C1A-D9A5-27CE-5FD8-0161C10E22B5}"/>
              </a:ext>
            </a:extLst>
          </p:cNvPr>
          <p:cNvPicPr>
            <a:picLocks noChangeAspect="1" noChangeArrowheads="1"/>
          </p:cNvPicPr>
          <p:nvPr userDrawn="1"/>
        </p:nvPicPr>
        <p:blipFill>
          <a:blip r:embed="rId4" cstate="print">
            <a:extLst>
              <a:ext uri="{28A0092B-C50C-407E-A947-70E740481C1C}">
                <a14:useLocalDpi xmlns="" xmlns:a14="http://schemas.microsoft.com/office/drawing/2010/main" val="0"/>
              </a:ext>
            </a:extLst>
          </a:blip>
          <a:srcRect/>
          <a:stretch>
            <a:fillRect/>
          </a:stretch>
        </p:blipFill>
        <p:spPr bwMode="auto">
          <a:xfrm>
            <a:off x="8659813" y="57150"/>
            <a:ext cx="436562" cy="4365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11" name="Picture 2">
            <a:extLst>
              <a:ext uri="{FF2B5EF4-FFF2-40B4-BE49-F238E27FC236}">
                <a16:creationId xmlns="" xmlns:a16="http://schemas.microsoft.com/office/drawing/2014/main" id="{A1461C2A-E4E1-2D87-A573-5841C5840473}"/>
              </a:ext>
            </a:extLst>
          </p:cNvPr>
          <p:cNvPicPr>
            <a:picLocks noChangeAspect="1" noChangeArrowheads="1"/>
          </p:cNvPicPr>
          <p:nvPr userDrawn="1"/>
        </p:nvPicPr>
        <p:blipFill>
          <a:blip r:embed="rId5" cstate="print">
            <a:extLst>
              <a:ext uri="{28A0092B-C50C-407E-A947-70E740481C1C}">
                <a14:useLocalDpi xmlns="" xmlns:a14="http://schemas.microsoft.com/office/drawing/2010/main" val="0"/>
              </a:ext>
            </a:extLst>
          </a:blip>
          <a:srcRect/>
          <a:stretch>
            <a:fillRect/>
          </a:stretch>
        </p:blipFill>
        <p:spPr bwMode="auto">
          <a:xfrm>
            <a:off x="8153400" y="6334125"/>
            <a:ext cx="420688" cy="3000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21" name="Title 1"/>
          <p:cNvSpPr>
            <a:spLocks noGrp="1"/>
          </p:cNvSpPr>
          <p:nvPr>
            <p:ph type="title"/>
          </p:nvPr>
        </p:nvSpPr>
        <p:spPr>
          <a:xfrm>
            <a:off x="1182836" y="0"/>
            <a:ext cx="7042080" cy="554587"/>
          </a:xfrm>
        </p:spPr>
        <p:txBody>
          <a:bodyPr/>
          <a:lstStyle>
            <a:lvl1pPr algn="ctr">
              <a:defRPr sz="3200" b="1">
                <a:latin typeface="Arial" pitchFamily="34" charset="0"/>
                <a:cs typeface="Arial" pitchFamily="34" charset="0"/>
              </a:defRPr>
            </a:lvl1pPr>
          </a:lstStyle>
          <a:p>
            <a:r>
              <a:rPr lang="en-US" dirty="0"/>
              <a:t>Click to edit Master title style</a:t>
            </a:r>
            <a:endParaRPr lang="en-IN" dirty="0"/>
          </a:p>
        </p:txBody>
      </p:sp>
      <p:sp>
        <p:nvSpPr>
          <p:cNvPr id="22" name="Content Placeholder 3"/>
          <p:cNvSpPr>
            <a:spLocks noGrp="1"/>
          </p:cNvSpPr>
          <p:nvPr>
            <p:ph sz="half" idx="2"/>
          </p:nvPr>
        </p:nvSpPr>
        <p:spPr>
          <a:xfrm>
            <a:off x="180653" y="1173984"/>
            <a:ext cx="8768137" cy="5191690"/>
          </a:xfrm>
        </p:spPr>
        <p:txBody>
          <a:bodyPr/>
          <a:lstStyle>
            <a:lvl1pPr>
              <a:defRPr sz="2400">
                <a:latin typeface="Arial" panose="020B0604020202020204" pitchFamily="34" charset="0"/>
                <a:cs typeface="Arial" panose="020B0604020202020204" pitchFamily="34" charset="0"/>
              </a:defRPr>
            </a:lvl1pPr>
            <a:lvl2pPr>
              <a:defRPr sz="2000">
                <a:latin typeface="Arial" panose="020B0604020202020204" pitchFamily="34" charset="0"/>
                <a:cs typeface="Arial" panose="020B0604020202020204" pitchFamily="34" charset="0"/>
              </a:defRPr>
            </a:lvl2pPr>
            <a:lvl3pPr>
              <a:defRPr sz="1800">
                <a:latin typeface="Arial" panose="020B0604020202020204" pitchFamily="34" charset="0"/>
                <a:cs typeface="Arial" panose="020B0604020202020204" pitchFamily="34" charset="0"/>
              </a:defRPr>
            </a:lvl3pPr>
            <a:lvl4pPr>
              <a:defRPr sz="1600">
                <a:latin typeface="Arial" panose="020B0604020202020204" pitchFamily="34" charset="0"/>
                <a:cs typeface="Arial" panose="020B0604020202020204" pitchFamily="34" charset="0"/>
              </a:defRPr>
            </a:lvl4pPr>
            <a:lvl5pPr>
              <a:defRPr sz="1600">
                <a:latin typeface="Arial" panose="020B0604020202020204" pitchFamily="34" charset="0"/>
                <a:cs typeface="Arial" panose="020B0604020202020204" pitchFamily="34" charset="0"/>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IN" dirty="0"/>
          </a:p>
        </p:txBody>
      </p:sp>
    </p:spTree>
    <p:extLst>
      <p:ext uri="{BB962C8B-B14F-4D97-AF65-F5344CB8AC3E}">
        <p14:creationId xmlns="" xmlns:p14="http://schemas.microsoft.com/office/powerpoint/2010/main" val="24889083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cxnSp>
        <p:nvCxnSpPr>
          <p:cNvPr id="4" name="Straight Connector 3">
            <a:extLst>
              <a:ext uri="{FF2B5EF4-FFF2-40B4-BE49-F238E27FC236}">
                <a16:creationId xmlns="" xmlns:a16="http://schemas.microsoft.com/office/drawing/2014/main" id="{D28B8949-48A5-56E4-7CE7-0F08FB5F876D}"/>
              </a:ext>
            </a:extLst>
          </p:cNvPr>
          <p:cNvCxnSpPr/>
          <p:nvPr userDrawn="1"/>
        </p:nvCxnSpPr>
        <p:spPr bwMode="auto">
          <a:xfrm rot="10800000" flipH="1">
            <a:off x="0" y="1535113"/>
            <a:ext cx="9144000" cy="1587"/>
          </a:xfrm>
          <a:prstGeom prst="line">
            <a:avLst/>
          </a:prstGeom>
          <a:solidFill>
            <a:schemeClr val="accent1"/>
          </a:solidFill>
          <a:ln w="57150" cap="flat" cmpd="sng" algn="ctr">
            <a:solidFill>
              <a:schemeClr val="accent1">
                <a:lumMod val="75000"/>
              </a:schemeClr>
            </a:solidFill>
            <a:prstDash val="solid"/>
            <a:miter lim="800000"/>
            <a:headEnd type="none" w="med" len="med"/>
            <a:tailEnd type="none" w="med" len="med"/>
          </a:ln>
          <a:effectLst/>
        </p:spPr>
      </p:cxnSp>
      <p:cxnSp>
        <p:nvCxnSpPr>
          <p:cNvPr id="5" name="Straight Connector 4">
            <a:extLst>
              <a:ext uri="{FF2B5EF4-FFF2-40B4-BE49-F238E27FC236}">
                <a16:creationId xmlns="" xmlns:a16="http://schemas.microsoft.com/office/drawing/2014/main" id="{5ED7398A-0D84-8F3D-DA49-5AC8F4C99DB2}"/>
              </a:ext>
            </a:extLst>
          </p:cNvPr>
          <p:cNvCxnSpPr/>
          <p:nvPr userDrawn="1"/>
        </p:nvCxnSpPr>
        <p:spPr>
          <a:xfrm>
            <a:off x="-9525" y="6742113"/>
            <a:ext cx="9150350" cy="0"/>
          </a:xfrm>
          <a:prstGeom prst="line">
            <a:avLst/>
          </a:prstGeom>
          <a:ln w="2222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6" name="Slide Number Placeholder 5">
            <a:extLst>
              <a:ext uri="{FF2B5EF4-FFF2-40B4-BE49-F238E27FC236}">
                <a16:creationId xmlns="" xmlns:a16="http://schemas.microsoft.com/office/drawing/2014/main" id="{D15DF1E9-A028-25BB-BB0C-A29C7DE30E77}"/>
              </a:ext>
            </a:extLst>
          </p:cNvPr>
          <p:cNvSpPr txBox="1">
            <a:spLocks/>
          </p:cNvSpPr>
          <p:nvPr userDrawn="1"/>
        </p:nvSpPr>
        <p:spPr>
          <a:xfrm>
            <a:off x="4095750" y="6596063"/>
            <a:ext cx="762000" cy="198437"/>
          </a:xfrm>
          <a:prstGeom prst="rect">
            <a:avLst/>
          </a:prstGeom>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r"/>
            <a:fld id="{5B68BD4F-C909-4B2F-8A55-86A8B284E62C}" type="slidenum">
              <a:rPr lang="en-US" altLang="en-US" sz="1400" b="1">
                <a:solidFill>
                  <a:schemeClr val="bg1"/>
                </a:solidFill>
              </a:rPr>
              <a:pPr algn="r"/>
              <a:t>‹#›</a:t>
            </a:fld>
            <a:endParaRPr lang="en-US" altLang="en-US" sz="1400" b="1">
              <a:solidFill>
                <a:schemeClr val="bg1"/>
              </a:solidFill>
            </a:endParaRPr>
          </a:p>
        </p:txBody>
      </p:sp>
      <p:pic>
        <p:nvPicPr>
          <p:cNvPr id="7" name="Picture 9">
            <a:extLst>
              <a:ext uri="{FF2B5EF4-FFF2-40B4-BE49-F238E27FC236}">
                <a16:creationId xmlns="" xmlns:a16="http://schemas.microsoft.com/office/drawing/2014/main" id="{672E81D7-890D-DF91-E31E-D8C0D6898D77}"/>
              </a:ext>
            </a:extLst>
          </p:cNvPr>
          <p:cNvPicPr>
            <a:picLocks noChangeAspect="1" noChangeArrowheads="1"/>
          </p:cNvPicPr>
          <p:nvPr userDrawn="1"/>
        </p:nvPicPr>
        <p:blipFill>
          <a:blip r:embed="rId2" cstate="print">
            <a:extLst>
              <a:ext uri="{28A0092B-C50C-407E-A947-70E740481C1C}">
                <a14:useLocalDpi xmlns="" xmlns:a14="http://schemas.microsoft.com/office/drawing/2010/main" val="0"/>
              </a:ext>
            </a:extLst>
          </a:blip>
          <a:srcRect/>
          <a:stretch>
            <a:fillRect/>
          </a:stretch>
        </p:blipFill>
        <p:spPr bwMode="auto">
          <a:xfrm>
            <a:off x="3175" y="6350"/>
            <a:ext cx="9140825" cy="15097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289810" name="Rectangle 18"/>
          <p:cNvSpPr>
            <a:spLocks noGrp="1" noChangeArrowheads="1"/>
          </p:cNvSpPr>
          <p:nvPr>
            <p:ph type="ctrTitle"/>
          </p:nvPr>
        </p:nvSpPr>
        <p:spPr>
          <a:xfrm>
            <a:off x="193964" y="1857364"/>
            <a:ext cx="8950036" cy="1412309"/>
          </a:xfrm>
        </p:spPr>
        <p:txBody>
          <a:bodyPr/>
          <a:lstStyle>
            <a:lvl1pPr>
              <a:defRPr sz="4000">
                <a:solidFill>
                  <a:schemeClr val="accent5">
                    <a:lumMod val="10000"/>
                  </a:schemeClr>
                </a:solidFill>
                <a:effectLst>
                  <a:outerShdw blurRad="38100" dist="38100" dir="2700000" algn="tl">
                    <a:srgbClr val="000000">
                      <a:alpha val="43137"/>
                    </a:srgbClr>
                  </a:outerShdw>
                </a:effectLst>
                <a:latin typeface="Tahoma" pitchFamily="34" charset="0"/>
                <a:ea typeface="Tahoma" pitchFamily="34" charset="0"/>
                <a:cs typeface="Tahoma" pitchFamily="34" charset="0"/>
              </a:defRPr>
            </a:lvl1pPr>
          </a:lstStyle>
          <a:p>
            <a:r>
              <a:rPr lang="en-US" dirty="0"/>
              <a:t>Click to edit Master title style</a:t>
            </a:r>
            <a:endParaRPr lang="pt-BR" dirty="0"/>
          </a:p>
        </p:txBody>
      </p:sp>
      <p:sp>
        <p:nvSpPr>
          <p:cNvPr id="289811" name="Rectangle 19"/>
          <p:cNvSpPr>
            <a:spLocks noGrp="1" noChangeArrowheads="1"/>
          </p:cNvSpPr>
          <p:nvPr>
            <p:ph type="subTitle" idx="1"/>
          </p:nvPr>
        </p:nvSpPr>
        <p:spPr>
          <a:xfrm>
            <a:off x="457200" y="3789887"/>
            <a:ext cx="8146473" cy="1752600"/>
          </a:xfrm>
        </p:spPr>
        <p:txBody>
          <a:bodyPr/>
          <a:lstStyle>
            <a:lvl1pPr marL="0" indent="0" algn="ctr">
              <a:buFont typeface="Wingdings" pitchFamily="2" charset="2"/>
              <a:buNone/>
              <a:defRPr sz="3000" baseline="0">
                <a:latin typeface="Tahoma" pitchFamily="34" charset="0"/>
                <a:ea typeface="Tahoma" pitchFamily="34" charset="0"/>
                <a:cs typeface="Tahoma" pitchFamily="34" charset="0"/>
              </a:defRPr>
            </a:lvl1pPr>
          </a:lstStyle>
          <a:p>
            <a:r>
              <a:rPr lang="en-US"/>
              <a:t>Click to edit Master subtitle style</a:t>
            </a:r>
            <a:endParaRPr lang="pt-BR" dirty="0"/>
          </a:p>
        </p:txBody>
      </p:sp>
    </p:spTree>
    <p:extLst>
      <p:ext uri="{BB962C8B-B14F-4D97-AF65-F5344CB8AC3E}">
        <p14:creationId xmlns="" xmlns:p14="http://schemas.microsoft.com/office/powerpoint/2010/main" val="19701134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 xmlns:a16="http://schemas.microsoft.com/office/drawing/2014/main" id="{B8F7FC4D-4503-346F-4CBD-FAD5D7E52C5B}"/>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IN" altLang="en-US"/>
          </a:p>
        </p:txBody>
      </p:sp>
      <p:sp>
        <p:nvSpPr>
          <p:cNvPr id="1027" name="Text Placeholder 2">
            <a:extLst>
              <a:ext uri="{FF2B5EF4-FFF2-40B4-BE49-F238E27FC236}">
                <a16:creationId xmlns="" xmlns:a16="http://schemas.microsoft.com/office/drawing/2014/main" id="{FF8C1A30-C334-B041-BBE2-6A4D9C639A21}"/>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IN" altLang="en-US"/>
          </a:p>
        </p:txBody>
      </p:sp>
      <p:sp>
        <p:nvSpPr>
          <p:cNvPr id="4" name="Date Placeholder 3">
            <a:extLst>
              <a:ext uri="{FF2B5EF4-FFF2-40B4-BE49-F238E27FC236}">
                <a16:creationId xmlns="" xmlns:a16="http://schemas.microsoft.com/office/drawing/2014/main" id="{B00915D6-8ADA-B788-5B5B-DB3D26C23BAD}"/>
              </a:ext>
            </a:extLst>
          </p:cNvPr>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0" hangingPunct="0">
              <a:defRPr sz="1200">
                <a:solidFill>
                  <a:prstClr val="black">
                    <a:tint val="75000"/>
                  </a:prstClr>
                </a:solidFill>
                <a:cs typeface="+mn-cs"/>
              </a:defRPr>
            </a:lvl1pPr>
          </a:lstStyle>
          <a:p>
            <a:pPr>
              <a:defRPr/>
            </a:pPr>
            <a:fld id="{3F1C5552-15C8-4541-BB45-4CD4AE30BB78}" type="datetime1">
              <a:rPr lang="en-US"/>
              <a:pPr>
                <a:defRPr/>
              </a:pPr>
              <a:t>3/15/2022</a:t>
            </a:fld>
            <a:endParaRPr lang="en-US"/>
          </a:p>
        </p:txBody>
      </p:sp>
      <p:sp>
        <p:nvSpPr>
          <p:cNvPr id="5" name="Footer Placeholder 4">
            <a:extLst>
              <a:ext uri="{FF2B5EF4-FFF2-40B4-BE49-F238E27FC236}">
                <a16:creationId xmlns="" xmlns:a16="http://schemas.microsoft.com/office/drawing/2014/main" id="{82E51364-5EB9-8865-0E6A-BDC8946F8304}"/>
              </a:ext>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0" hangingPunct="0">
              <a:defRPr sz="1200">
                <a:solidFill>
                  <a:prstClr val="black">
                    <a:tint val="75000"/>
                  </a:prstClr>
                </a:solidFill>
                <a:cs typeface="+mn-cs"/>
              </a:defRPr>
            </a:lvl1pPr>
          </a:lstStyle>
          <a:p>
            <a:pPr>
              <a:defRPr/>
            </a:pPr>
            <a:endParaRPr lang="en-US"/>
          </a:p>
        </p:txBody>
      </p:sp>
      <p:sp>
        <p:nvSpPr>
          <p:cNvPr id="6" name="Slide Number Placeholder 5">
            <a:extLst>
              <a:ext uri="{FF2B5EF4-FFF2-40B4-BE49-F238E27FC236}">
                <a16:creationId xmlns="" xmlns:a16="http://schemas.microsoft.com/office/drawing/2014/main" id="{630B1569-BE24-FCFB-213C-0FB2C781B881}"/>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0" hangingPunct="0">
              <a:defRPr sz="1200">
                <a:solidFill>
                  <a:srgbClr val="898989"/>
                </a:solidFill>
              </a:defRPr>
            </a:lvl1pPr>
          </a:lstStyle>
          <a:p>
            <a:fld id="{AAB42D5C-044F-4FB5-A443-F83ACC4DC408}"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732" r:id="rId1"/>
    <p:sldLayoutId id="2147483733" r:id="rId2"/>
    <p:sldLayoutId id="2147483734" r:id="rId3"/>
    <p:sldLayoutId id="2147483735" r:id="rId4"/>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10">
            <a:extLst>
              <a:ext uri="{FF2B5EF4-FFF2-40B4-BE49-F238E27FC236}">
                <a16:creationId xmlns="" xmlns:a16="http://schemas.microsoft.com/office/drawing/2014/main" id="{48725F61-66A2-F7FA-F152-0D6218C42B14}"/>
              </a:ext>
            </a:extLst>
          </p:cNvPr>
          <p:cNvPicPr/>
          <p:nvPr/>
        </p:nvPicPr>
        <p:blipFill>
          <a:blip r:embed="rId3" cstate="print"/>
          <a:srcRect t="21544" r="7719" b="34508"/>
          <a:stretch>
            <a:fillRect/>
          </a:stretch>
        </p:blipFill>
        <p:spPr>
          <a:xfrm>
            <a:off x="721" y="1540693"/>
            <a:ext cx="9143279" cy="5056909"/>
          </a:xfrm>
          <a:prstGeom prst="rect">
            <a:avLst/>
          </a:prstGeom>
          <a:ln>
            <a:noFill/>
          </a:ln>
          <a:effectLst>
            <a:softEdge rad="112500"/>
          </a:effectLst>
        </p:spPr>
      </p:pic>
      <p:sp>
        <p:nvSpPr>
          <p:cNvPr id="3" name="Title 2">
            <a:extLst>
              <a:ext uri="{FF2B5EF4-FFF2-40B4-BE49-F238E27FC236}">
                <a16:creationId xmlns="" xmlns:a16="http://schemas.microsoft.com/office/drawing/2014/main" id="{D3A20424-AB34-3394-299D-9729633B027C}"/>
              </a:ext>
            </a:extLst>
          </p:cNvPr>
          <p:cNvSpPr>
            <a:spLocks noGrp="1"/>
          </p:cNvSpPr>
          <p:nvPr>
            <p:ph type="ctrTitle"/>
          </p:nvPr>
        </p:nvSpPr>
        <p:spPr>
          <a:xfrm>
            <a:off x="0" y="2182813"/>
            <a:ext cx="9144000" cy="933450"/>
          </a:xfrm>
        </p:spPr>
        <p:txBody>
          <a:bodyPr/>
          <a:lstStyle/>
          <a:p>
            <a:pPr eaLnBrk="1" hangingPunct="1">
              <a:defRPr/>
            </a:pPr>
            <a:r>
              <a:rPr lang="en-US" sz="1800" b="1" dirty="0"/>
              <a:t>Trends And </a:t>
            </a:r>
            <a:r>
              <a:rPr lang="en-US" sz="1800" b="1" dirty="0" err="1" smtClean="0"/>
              <a:t>Variabilities</a:t>
            </a:r>
            <a:r>
              <a:rPr lang="en-US" sz="1800" b="1" dirty="0" smtClean="0"/>
              <a:t> </a:t>
            </a:r>
            <a:r>
              <a:rPr lang="en-US" sz="1800" b="1" dirty="0"/>
              <a:t>of Indian Summer Monsoon Rainfall in different Intensity bins over West Coast and Monsoon Core Zone</a:t>
            </a:r>
            <a:r>
              <a:rPr lang="en-IN" sz="1800" b="1" dirty="0"/>
              <a:t>, 105</a:t>
            </a:r>
            <a:endParaRPr lang="en-US" sz="1800" dirty="0"/>
          </a:p>
        </p:txBody>
      </p:sp>
      <p:sp>
        <p:nvSpPr>
          <p:cNvPr id="6148" name="TextBox 1">
            <a:extLst>
              <a:ext uri="{FF2B5EF4-FFF2-40B4-BE49-F238E27FC236}">
                <a16:creationId xmlns="" xmlns:a16="http://schemas.microsoft.com/office/drawing/2014/main" id="{8BB5F794-4E40-14FA-AEB1-B7260B22EB07}"/>
              </a:ext>
            </a:extLst>
          </p:cNvPr>
          <p:cNvSpPr txBox="1">
            <a:spLocks noChangeArrowheads="1"/>
          </p:cNvSpPr>
          <p:nvPr/>
        </p:nvSpPr>
        <p:spPr bwMode="auto">
          <a:xfrm>
            <a:off x="0" y="4175125"/>
            <a:ext cx="9144000" cy="3381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eaLnBrk="1" hangingPunct="1"/>
            <a:r>
              <a:rPr lang="en-US" altLang="en-US" sz="1600" b="1">
                <a:solidFill>
                  <a:srgbClr val="000099"/>
                </a:solidFill>
                <a:latin typeface="Arial" panose="020B0604020202020204" pitchFamily="34" charset="0"/>
                <a:cs typeface="Tahoma" panose="020B0604030504040204" pitchFamily="34" charset="0"/>
              </a:rPr>
              <a:t>reshma.krishn@gmail.com</a:t>
            </a:r>
            <a:endParaRPr lang="en-US" altLang="en-US" b="1">
              <a:solidFill>
                <a:srgbClr val="000099"/>
              </a:solidFill>
              <a:latin typeface="Arial" panose="020B0604020202020204" pitchFamily="34" charset="0"/>
              <a:cs typeface="Tahoma" panose="020B0604030504040204" pitchFamily="34" charset="0"/>
            </a:endParaRPr>
          </a:p>
        </p:txBody>
      </p:sp>
      <p:sp>
        <p:nvSpPr>
          <p:cNvPr id="6149" name="Rectangle 3">
            <a:extLst>
              <a:ext uri="{FF2B5EF4-FFF2-40B4-BE49-F238E27FC236}">
                <a16:creationId xmlns="" xmlns:a16="http://schemas.microsoft.com/office/drawing/2014/main" id="{12AC01E5-98CD-3303-DED1-48AEAB9F4048}"/>
              </a:ext>
            </a:extLst>
          </p:cNvPr>
          <p:cNvSpPr>
            <a:spLocks noChangeArrowheads="1"/>
          </p:cNvSpPr>
          <p:nvPr/>
        </p:nvSpPr>
        <p:spPr bwMode="auto">
          <a:xfrm>
            <a:off x="0" y="3019425"/>
            <a:ext cx="9144000" cy="8302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eaLnBrk="1" hangingPunct="1"/>
            <a:r>
              <a:rPr lang="en-US" altLang="en-US" sz="1600" b="1" dirty="0" err="1">
                <a:solidFill>
                  <a:srgbClr val="000099"/>
                </a:solidFill>
                <a:latin typeface="Arial" panose="020B0604020202020204" pitchFamily="34" charset="0"/>
                <a:cs typeface="Tahoma" panose="020B0604030504040204" pitchFamily="34" charset="0"/>
              </a:rPr>
              <a:t>Reshma</a:t>
            </a:r>
            <a:r>
              <a:rPr lang="en-US" altLang="en-US" sz="1600" b="1" dirty="0">
                <a:solidFill>
                  <a:srgbClr val="000099"/>
                </a:solidFill>
                <a:latin typeface="Arial" panose="020B0604020202020204" pitchFamily="34" charset="0"/>
                <a:cs typeface="Tahoma" panose="020B0604030504040204" pitchFamily="34" charset="0"/>
              </a:rPr>
              <a:t> T¹, C. A. </a:t>
            </a:r>
            <a:r>
              <a:rPr lang="en-US" altLang="en-US" sz="1600" b="1" dirty="0" smtClean="0">
                <a:solidFill>
                  <a:srgbClr val="000099"/>
                </a:solidFill>
                <a:latin typeface="Arial" panose="020B0604020202020204" pitchFamily="34" charset="0"/>
                <a:cs typeface="Tahoma" panose="020B0604030504040204" pitchFamily="34" charset="0"/>
              </a:rPr>
              <a:t>Babu¹ </a:t>
            </a:r>
            <a:r>
              <a:rPr lang="en-US" altLang="en-US" sz="1600" b="1" dirty="0">
                <a:solidFill>
                  <a:srgbClr val="000099"/>
                </a:solidFill>
                <a:latin typeface="Arial" panose="020B0604020202020204" pitchFamily="34" charset="0"/>
                <a:cs typeface="Tahoma" panose="020B0604030504040204" pitchFamily="34" charset="0"/>
              </a:rPr>
              <a:t>and </a:t>
            </a:r>
            <a:r>
              <a:rPr lang="en-US" altLang="en-US" sz="1600" b="1" dirty="0" err="1">
                <a:solidFill>
                  <a:srgbClr val="000099"/>
                </a:solidFill>
                <a:latin typeface="Arial" panose="020B0604020202020204" pitchFamily="34" charset="0"/>
                <a:cs typeface="Tahoma" panose="020B0604030504040204" pitchFamily="34" charset="0"/>
              </a:rPr>
              <a:t>Hamza</a:t>
            </a:r>
            <a:r>
              <a:rPr lang="en-US" altLang="en-US" sz="1600" b="1" dirty="0">
                <a:solidFill>
                  <a:srgbClr val="000099"/>
                </a:solidFill>
                <a:latin typeface="Arial" panose="020B0604020202020204" pitchFamily="34" charset="0"/>
                <a:cs typeface="Tahoma" panose="020B0604030504040204" pitchFamily="34" charset="0"/>
              </a:rPr>
              <a:t> </a:t>
            </a:r>
            <a:r>
              <a:rPr lang="en-US" altLang="en-US" sz="1600" b="1" dirty="0" smtClean="0">
                <a:solidFill>
                  <a:srgbClr val="000099"/>
                </a:solidFill>
                <a:latin typeface="Arial" panose="020B0604020202020204" pitchFamily="34" charset="0"/>
                <a:cs typeface="Tahoma" panose="020B0604030504040204" pitchFamily="34" charset="0"/>
              </a:rPr>
              <a:t>Varikoden²</a:t>
            </a:r>
            <a:r>
              <a:rPr lang="en-US" altLang="en-US" sz="1600" b="1" dirty="0">
                <a:solidFill>
                  <a:srgbClr val="000099"/>
                </a:solidFill>
                <a:latin typeface="Arial" panose="020B0604020202020204" pitchFamily="34" charset="0"/>
                <a:cs typeface="Tahoma" panose="020B0604030504040204" pitchFamily="34" charset="0"/>
              </a:rPr>
              <a:t> </a:t>
            </a:r>
          </a:p>
          <a:p>
            <a:pPr algn="ctr" eaLnBrk="1" hangingPunct="1"/>
            <a:r>
              <a:rPr lang="en-US" altLang="en-US" sz="1600" b="1" dirty="0" smtClean="0">
                <a:solidFill>
                  <a:srgbClr val="000099"/>
                </a:solidFill>
                <a:latin typeface="Arial" panose="020B0604020202020204" pitchFamily="34" charset="0"/>
                <a:cs typeface="Tahoma" panose="020B0604030504040204" pitchFamily="34" charset="0"/>
              </a:rPr>
              <a:t>¹Department </a:t>
            </a:r>
            <a:r>
              <a:rPr lang="en-US" altLang="en-US" sz="1600" b="1" dirty="0">
                <a:solidFill>
                  <a:srgbClr val="000099"/>
                </a:solidFill>
                <a:latin typeface="Arial" panose="020B0604020202020204" pitchFamily="34" charset="0"/>
                <a:cs typeface="Tahoma" panose="020B0604030504040204" pitchFamily="34" charset="0"/>
              </a:rPr>
              <a:t>of Atmospheric Sciences, Cochin University of Science and Technology</a:t>
            </a:r>
            <a:br>
              <a:rPr lang="en-US" altLang="en-US" sz="1600" b="1" dirty="0">
                <a:solidFill>
                  <a:srgbClr val="000099"/>
                </a:solidFill>
                <a:latin typeface="Arial" panose="020B0604020202020204" pitchFamily="34" charset="0"/>
                <a:cs typeface="Tahoma" panose="020B0604030504040204" pitchFamily="34" charset="0"/>
              </a:rPr>
            </a:br>
            <a:r>
              <a:rPr lang="en-US" altLang="en-US" sz="1600" b="1" dirty="0" smtClean="0">
                <a:solidFill>
                  <a:srgbClr val="000099"/>
                </a:solidFill>
                <a:latin typeface="Arial" panose="020B0604020202020204" pitchFamily="34" charset="0"/>
                <a:cs typeface="Tahoma" panose="020B0604030504040204" pitchFamily="34" charset="0"/>
              </a:rPr>
              <a:t>²Indian </a:t>
            </a:r>
            <a:r>
              <a:rPr lang="en-US" altLang="en-US" sz="1600" b="1" dirty="0">
                <a:solidFill>
                  <a:srgbClr val="000099"/>
                </a:solidFill>
                <a:latin typeface="Arial" panose="020B0604020202020204" pitchFamily="34" charset="0"/>
                <a:cs typeface="Tahoma" panose="020B0604030504040204" pitchFamily="34" charset="0"/>
              </a:rPr>
              <a:t>Institute of Tropical Meteorology, Ministry of Earth Sciences</a:t>
            </a:r>
          </a:p>
        </p:txBody>
      </p:sp>
      <p:sp>
        <p:nvSpPr>
          <p:cNvPr id="6150" name="Rectangle 5">
            <a:extLst>
              <a:ext uri="{FF2B5EF4-FFF2-40B4-BE49-F238E27FC236}">
                <a16:creationId xmlns="" xmlns:a16="http://schemas.microsoft.com/office/drawing/2014/main" id="{69BC7830-C058-FA84-66A4-7E312166E553}"/>
              </a:ext>
            </a:extLst>
          </p:cNvPr>
          <p:cNvSpPr>
            <a:spLocks noChangeArrowheads="1"/>
          </p:cNvSpPr>
          <p:nvPr/>
        </p:nvSpPr>
        <p:spPr bwMode="auto">
          <a:xfrm>
            <a:off x="0" y="3905250"/>
            <a:ext cx="9144000" cy="3381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eaLnBrk="1" hangingPunct="1"/>
            <a:r>
              <a:rPr lang="en-US" altLang="en-US" sz="1600" b="1">
                <a:solidFill>
                  <a:srgbClr val="000099"/>
                </a:solidFill>
                <a:latin typeface="Arial" panose="020B0604020202020204" pitchFamily="34" charset="0"/>
                <a:cs typeface="Tahoma" panose="020B0604030504040204" pitchFamily="34" charset="0"/>
              </a:rPr>
              <a:t>Presented by:</a:t>
            </a:r>
          </a:p>
        </p:txBody>
      </p:sp>
      <p:sp>
        <p:nvSpPr>
          <p:cNvPr id="6151" name="TextBox 20">
            <a:extLst>
              <a:ext uri="{FF2B5EF4-FFF2-40B4-BE49-F238E27FC236}">
                <a16:creationId xmlns="" xmlns:a16="http://schemas.microsoft.com/office/drawing/2014/main" id="{3CBE5130-771C-8E72-A2BE-E29DDEA7BCE1}"/>
              </a:ext>
            </a:extLst>
          </p:cNvPr>
          <p:cNvSpPr txBox="1">
            <a:spLocks noChangeArrowheads="1"/>
          </p:cNvSpPr>
          <p:nvPr/>
        </p:nvSpPr>
        <p:spPr bwMode="auto">
          <a:xfrm>
            <a:off x="1600200" y="1624013"/>
            <a:ext cx="5672138" cy="584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eaLnBrk="1" hangingPunct="1"/>
            <a:r>
              <a:rPr lang="en-US" altLang="en-US" sz="1600" b="1">
                <a:solidFill>
                  <a:srgbClr val="000099"/>
                </a:solidFill>
                <a:latin typeface="Times New Roman" panose="02020603050405020304" pitchFamily="18" charset="0"/>
                <a:cs typeface="Times New Roman" panose="02020603050405020304" pitchFamily="18" charset="0"/>
              </a:rPr>
              <a:t>Seventh WMO International Workshop on Monsoon (IWM-7) </a:t>
            </a:r>
          </a:p>
          <a:p>
            <a:pPr algn="ctr" eaLnBrk="1" hangingPunct="1"/>
            <a:r>
              <a:rPr lang="en-US" altLang="en-US" sz="1600" b="1">
                <a:solidFill>
                  <a:srgbClr val="000099"/>
                </a:solidFill>
                <a:latin typeface="Times New Roman" panose="02020603050405020304" pitchFamily="18" charset="0"/>
                <a:cs typeface="Times New Roman" panose="02020603050405020304" pitchFamily="18" charset="0"/>
              </a:rPr>
              <a:t>22-26 March, 2022, IMD, MoES, New Delhi, India</a:t>
            </a:r>
            <a:endParaRPr lang="en-IN" altLang="en-US" sz="1600" b="1">
              <a:solidFill>
                <a:srgbClr val="000099"/>
              </a:solidFill>
              <a:latin typeface="Times New Roman" panose="02020603050405020304" pitchFamily="18" charset="0"/>
              <a:ea typeface="Tahoma" panose="020B0604030504040204" pitchFamily="34" charset="0"/>
              <a:cs typeface="Times New Roman" panose="02020603050405020304" pitchFamily="18" charset="0"/>
            </a:endParaRPr>
          </a:p>
        </p:txBody>
      </p:sp>
      <p:sp>
        <p:nvSpPr>
          <p:cNvPr id="6152" name="Rectangle 3">
            <a:extLst>
              <a:ext uri="{FF2B5EF4-FFF2-40B4-BE49-F238E27FC236}">
                <a16:creationId xmlns="" xmlns:a16="http://schemas.microsoft.com/office/drawing/2014/main" id="{AEB7BAB0-FD02-9505-76A0-4F6690827560}"/>
              </a:ext>
            </a:extLst>
          </p:cNvPr>
          <p:cNvSpPr>
            <a:spLocks noChangeArrowheads="1"/>
          </p:cNvSpPr>
          <p:nvPr/>
        </p:nvSpPr>
        <p:spPr bwMode="auto">
          <a:xfrm>
            <a:off x="0" y="4591050"/>
            <a:ext cx="9144000" cy="23701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just" eaLnBrk="1" hangingPunct="1"/>
            <a:r>
              <a:rPr lang="en-US" altLang="en-US" b="1" dirty="0">
                <a:solidFill>
                  <a:srgbClr val="FF0000"/>
                </a:solidFill>
                <a:latin typeface="Arial" panose="020B0604020202020204" pitchFamily="34" charset="0"/>
                <a:cs typeface="Tahoma" panose="020B0604030504040204" pitchFamily="34" charset="0"/>
              </a:rPr>
              <a:t>Objective of the paper : </a:t>
            </a:r>
            <a:r>
              <a:rPr lang="en-US" altLang="en-US" sz="1600" b="1" dirty="0">
                <a:solidFill>
                  <a:srgbClr val="000099"/>
                </a:solidFill>
                <a:latin typeface="Arial" panose="020B0604020202020204" pitchFamily="34" charset="0"/>
                <a:cs typeface="Tahoma" panose="020B0604030504040204" pitchFamily="34" charset="0"/>
              </a:rPr>
              <a:t>In this </a:t>
            </a:r>
            <a:r>
              <a:rPr lang="en-US" altLang="en-US" sz="1600" b="1" dirty="0" smtClean="0">
                <a:solidFill>
                  <a:srgbClr val="000099"/>
                </a:solidFill>
                <a:latin typeface="Arial" panose="020B0604020202020204" pitchFamily="34" charset="0"/>
                <a:cs typeface="Tahoma" panose="020B0604030504040204" pitchFamily="34" charset="0"/>
              </a:rPr>
              <a:t>study, </a:t>
            </a:r>
            <a:r>
              <a:rPr lang="en-US" altLang="en-US" sz="1600" b="1" dirty="0">
                <a:solidFill>
                  <a:srgbClr val="000099"/>
                </a:solidFill>
                <a:latin typeface="Arial" panose="020B0604020202020204" pitchFamily="34" charset="0"/>
                <a:cs typeface="Tahoma" panose="020B0604030504040204" pitchFamily="34" charset="0"/>
              </a:rPr>
              <a:t>we </a:t>
            </a:r>
            <a:r>
              <a:rPr lang="en-US" altLang="en-US" sz="1600" b="1" dirty="0" smtClean="0">
                <a:solidFill>
                  <a:srgbClr val="000099"/>
                </a:solidFill>
                <a:latin typeface="Arial" panose="020B0604020202020204" pitchFamily="34" charset="0"/>
                <a:cs typeface="Tahoma" panose="020B0604030504040204" pitchFamily="34" charset="0"/>
              </a:rPr>
              <a:t>analyze </a:t>
            </a:r>
            <a:r>
              <a:rPr lang="en-US" altLang="en-US" sz="1600" b="1" dirty="0">
                <a:solidFill>
                  <a:srgbClr val="000099"/>
                </a:solidFill>
                <a:latin typeface="Arial" panose="020B0604020202020204" pitchFamily="34" charset="0"/>
                <a:cs typeface="Tahoma" panose="020B0604030504040204" pitchFamily="34" charset="0"/>
              </a:rPr>
              <a:t>the long term variability of summer monsoon rainfall (SMR) and rainfall patterns in six intensity bins over West Coast (WC) and Monsoon Core Zone (MCZ) in India. Aside from this, we investigate the relationship between regional summer monsoon rainfall in different rainfall intensity bins with the global SST. Rainfall studies based on different intensity bins over these </a:t>
            </a:r>
            <a:r>
              <a:rPr lang="en-US" altLang="en-US" sz="1600" b="1" dirty="0" smtClean="0">
                <a:solidFill>
                  <a:srgbClr val="000099"/>
                </a:solidFill>
                <a:latin typeface="Arial" panose="020B0604020202020204" pitchFamily="34" charset="0"/>
                <a:cs typeface="Tahoma" panose="020B0604030504040204" pitchFamily="34" charset="0"/>
              </a:rPr>
              <a:t>regions are useful for proper planning of the natural resources. This helps to improve economy of the nation and </a:t>
            </a:r>
            <a:r>
              <a:rPr lang="en-US" altLang="en-US" sz="1600" b="1" dirty="0">
                <a:solidFill>
                  <a:srgbClr val="000099"/>
                </a:solidFill>
                <a:latin typeface="Arial" panose="020B0604020202020204" pitchFamily="34" charset="0"/>
                <a:cs typeface="Tahoma" panose="020B0604030504040204" pitchFamily="34" charset="0"/>
              </a:rPr>
              <a:t>social life as India's major portion of the population is reliant on monsoon related activities for living. </a:t>
            </a:r>
          </a:p>
          <a:p>
            <a:pPr algn="ctr" eaLnBrk="1" hangingPunct="1"/>
            <a:endParaRPr lang="en-US" altLang="en-US" b="1" dirty="0">
              <a:solidFill>
                <a:srgbClr val="000099"/>
              </a:solidFill>
              <a:latin typeface="Arial" panose="020B0604020202020204" pitchFamily="34" charset="0"/>
              <a:cs typeface="Tahoma" panose="020B0604030504040204" pitchFamily="34" charset="0"/>
            </a:endParaRP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a:extLst>
              <a:ext uri="{FF2B5EF4-FFF2-40B4-BE49-F238E27FC236}">
                <a16:creationId xmlns="" xmlns:a16="http://schemas.microsoft.com/office/drawing/2014/main" id="{5A7DF672-3DC7-AE57-66F6-F2EE29B40985}"/>
              </a:ext>
            </a:extLst>
          </p:cNvPr>
          <p:cNvSpPr>
            <a:spLocks noGrp="1"/>
          </p:cNvSpPr>
          <p:nvPr>
            <p:ph type="title"/>
          </p:nvPr>
        </p:nvSpPr>
        <p:spPr>
          <a:xfrm>
            <a:off x="0" y="165100"/>
            <a:ext cx="8869363" cy="554038"/>
          </a:xfrm>
        </p:spPr>
        <p:txBody>
          <a:bodyPr/>
          <a:lstStyle/>
          <a:p>
            <a:pPr eaLnBrk="1" hangingPunct="1"/>
            <a:r>
              <a:rPr lang="en-IN" altLang="en-US"/>
              <a:t>Data, Methodology, Results &amp; Summary  </a:t>
            </a:r>
          </a:p>
        </p:txBody>
      </p:sp>
      <p:sp>
        <p:nvSpPr>
          <p:cNvPr id="7171" name="Rectangle 2">
            <a:extLst>
              <a:ext uri="{FF2B5EF4-FFF2-40B4-BE49-F238E27FC236}">
                <a16:creationId xmlns="" xmlns:a16="http://schemas.microsoft.com/office/drawing/2014/main" id="{8AC6BA55-F3BE-A73F-ABB1-5536C1A898B4}"/>
              </a:ext>
            </a:extLst>
          </p:cNvPr>
          <p:cNvSpPr>
            <a:spLocks noChangeArrowheads="1"/>
          </p:cNvSpPr>
          <p:nvPr/>
        </p:nvSpPr>
        <p:spPr bwMode="auto">
          <a:xfrm>
            <a:off x="0" y="920750"/>
            <a:ext cx="2644775" cy="18478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eaLnBrk="1" hangingPunct="1"/>
            <a:r>
              <a:rPr lang="en-US" altLang="en-US" sz="1600" b="1">
                <a:latin typeface="Times New Roman" panose="02020603050405020304" pitchFamily="18" charset="0"/>
                <a:cs typeface="Times New Roman" panose="02020603050405020304" pitchFamily="18" charset="0"/>
              </a:rPr>
              <a:t>Data sets</a:t>
            </a:r>
          </a:p>
          <a:p>
            <a:pPr algn="ctr" eaLnBrk="1" hangingPunct="1"/>
            <a:r>
              <a:rPr lang="en-US" altLang="en-US" sz="1600" u="sng">
                <a:latin typeface="Times New Roman" panose="02020603050405020304" pitchFamily="18" charset="0"/>
                <a:cs typeface="Times New Roman" panose="02020603050405020304" pitchFamily="18" charset="0"/>
              </a:rPr>
              <a:t>Gridded daily rainfall </a:t>
            </a:r>
          </a:p>
          <a:p>
            <a:pPr algn="ctr" eaLnBrk="1" hangingPunct="1"/>
            <a:r>
              <a:rPr lang="en-US" altLang="en-US" sz="1600">
                <a:latin typeface="Times New Roman" panose="02020603050405020304" pitchFamily="18" charset="0"/>
                <a:cs typeface="Times New Roman" panose="02020603050405020304" pitchFamily="18" charset="0"/>
              </a:rPr>
              <a:t>IMD </a:t>
            </a:r>
          </a:p>
          <a:p>
            <a:pPr algn="ctr" eaLnBrk="1" hangingPunct="1"/>
            <a:r>
              <a:rPr lang="en-US" altLang="en-US" sz="1600">
                <a:latin typeface="Times New Roman" panose="02020603050405020304" pitchFamily="18" charset="0"/>
                <a:cs typeface="Times New Roman" panose="02020603050405020304" pitchFamily="18" charset="0"/>
              </a:rPr>
              <a:t>0.25° * 0.25°  lat-lon</a:t>
            </a:r>
          </a:p>
          <a:p>
            <a:pPr algn="ctr" eaLnBrk="1" hangingPunct="1"/>
            <a:r>
              <a:rPr lang="en-US" altLang="en-US" sz="1600" u="sng">
                <a:latin typeface="Times New Roman" panose="02020603050405020304" pitchFamily="18" charset="0"/>
                <a:cs typeface="Times New Roman" panose="02020603050405020304" pitchFamily="18" charset="0"/>
              </a:rPr>
              <a:t>Sea Surface Temperature </a:t>
            </a:r>
          </a:p>
          <a:p>
            <a:pPr algn="ctr" eaLnBrk="1" hangingPunct="1"/>
            <a:r>
              <a:rPr lang="en-US" altLang="en-US" sz="1600">
                <a:latin typeface="Times New Roman" panose="02020603050405020304" pitchFamily="18" charset="0"/>
                <a:cs typeface="Times New Roman" panose="02020603050405020304" pitchFamily="18" charset="0"/>
              </a:rPr>
              <a:t>Met Office Hadley Centre </a:t>
            </a:r>
          </a:p>
          <a:p>
            <a:pPr algn="ctr" eaLnBrk="1" hangingPunct="1"/>
            <a:r>
              <a:rPr lang="en-US" altLang="en-US" sz="1600">
                <a:latin typeface="Times New Roman" panose="02020603050405020304" pitchFamily="18" charset="0"/>
                <a:cs typeface="Times New Roman" panose="02020603050405020304" pitchFamily="18" charset="0"/>
              </a:rPr>
              <a:t>1˚ * 1˚ lat-lon</a:t>
            </a:r>
          </a:p>
        </p:txBody>
      </p:sp>
      <p:cxnSp>
        <p:nvCxnSpPr>
          <p:cNvPr id="5" name="Straight Connector 4">
            <a:extLst>
              <a:ext uri="{FF2B5EF4-FFF2-40B4-BE49-F238E27FC236}">
                <a16:creationId xmlns="" xmlns:a16="http://schemas.microsoft.com/office/drawing/2014/main" id="{265E1C6E-B15F-D435-7CA5-60C17517E072}"/>
              </a:ext>
            </a:extLst>
          </p:cNvPr>
          <p:cNvCxnSpPr/>
          <p:nvPr/>
        </p:nvCxnSpPr>
        <p:spPr>
          <a:xfrm rot="5400000">
            <a:off x="-11113" y="3679826"/>
            <a:ext cx="5287963" cy="42862"/>
          </a:xfrm>
          <a:prstGeom prst="line">
            <a:avLst/>
          </a:prstGeom>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 xmlns:a16="http://schemas.microsoft.com/office/drawing/2014/main" id="{D2CD6F9C-6A90-0A55-411D-696074C7CFCA}"/>
              </a:ext>
            </a:extLst>
          </p:cNvPr>
          <p:cNvCxnSpPr/>
          <p:nvPr/>
        </p:nvCxnSpPr>
        <p:spPr>
          <a:xfrm rot="5400000">
            <a:off x="3259138" y="3678238"/>
            <a:ext cx="5287962" cy="42862"/>
          </a:xfrm>
          <a:prstGeom prst="line">
            <a:avLst/>
          </a:prstGeom>
        </p:spPr>
        <p:style>
          <a:lnRef idx="1">
            <a:schemeClr val="accent1"/>
          </a:lnRef>
          <a:fillRef idx="0">
            <a:schemeClr val="accent1"/>
          </a:fillRef>
          <a:effectRef idx="0">
            <a:schemeClr val="accent1"/>
          </a:effectRef>
          <a:fontRef idx="minor">
            <a:schemeClr val="tx1"/>
          </a:fontRef>
        </p:style>
      </p:cxnSp>
      <p:sp>
        <p:nvSpPr>
          <p:cNvPr id="7174" name="Rectangle 6">
            <a:extLst>
              <a:ext uri="{FF2B5EF4-FFF2-40B4-BE49-F238E27FC236}">
                <a16:creationId xmlns="" xmlns:a16="http://schemas.microsoft.com/office/drawing/2014/main" id="{E204CE49-73B7-EC51-ED8C-83550966F019}"/>
              </a:ext>
            </a:extLst>
          </p:cNvPr>
          <p:cNvSpPr>
            <a:spLocks noChangeArrowheads="1"/>
          </p:cNvSpPr>
          <p:nvPr/>
        </p:nvSpPr>
        <p:spPr bwMode="auto">
          <a:xfrm>
            <a:off x="0" y="2813050"/>
            <a:ext cx="2544763" cy="10779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eaLnBrk="1" hangingPunct="1"/>
            <a:r>
              <a:rPr lang="en-US" altLang="en-US" sz="1600" b="1">
                <a:latin typeface="Times New Roman" panose="02020603050405020304" pitchFamily="18" charset="0"/>
                <a:cs typeface="Times New Roman" panose="02020603050405020304" pitchFamily="18" charset="0"/>
              </a:rPr>
              <a:t>Period</a:t>
            </a:r>
            <a:r>
              <a:rPr lang="en-US" altLang="en-US" sz="1600">
                <a:latin typeface="Times New Roman" panose="02020603050405020304" pitchFamily="18" charset="0"/>
                <a:cs typeface="Times New Roman" panose="02020603050405020304" pitchFamily="18" charset="0"/>
              </a:rPr>
              <a:t>: 1901-2020</a:t>
            </a:r>
          </a:p>
          <a:p>
            <a:pPr algn="ctr" eaLnBrk="1" hangingPunct="1"/>
            <a:r>
              <a:rPr lang="en-US" altLang="en-US" sz="1600" b="1">
                <a:latin typeface="Times New Roman" panose="02020603050405020304" pitchFamily="18" charset="0"/>
                <a:cs typeface="Times New Roman" panose="02020603050405020304" pitchFamily="18" charset="0"/>
              </a:rPr>
              <a:t>Region</a:t>
            </a:r>
            <a:r>
              <a:rPr lang="en-US" altLang="en-US" sz="1600">
                <a:latin typeface="Times New Roman" panose="02020603050405020304" pitchFamily="18" charset="0"/>
                <a:cs typeface="Times New Roman" panose="02020603050405020304" pitchFamily="18" charset="0"/>
              </a:rPr>
              <a:t>:</a:t>
            </a:r>
          </a:p>
          <a:p>
            <a:pPr algn="ctr" eaLnBrk="1" hangingPunct="1"/>
            <a:r>
              <a:rPr lang="en-US" altLang="en-US" sz="1600">
                <a:latin typeface="Times New Roman" panose="02020603050405020304" pitchFamily="18" charset="0"/>
                <a:cs typeface="Times New Roman" panose="02020603050405020304" pitchFamily="18" charset="0"/>
              </a:rPr>
              <a:t>West Coast (WC)</a:t>
            </a:r>
          </a:p>
          <a:p>
            <a:pPr algn="ctr" eaLnBrk="1" hangingPunct="1"/>
            <a:r>
              <a:rPr lang="en-US" altLang="en-US" sz="1600">
                <a:latin typeface="Times New Roman" panose="02020603050405020304" pitchFamily="18" charset="0"/>
                <a:cs typeface="Times New Roman" panose="02020603050405020304" pitchFamily="18" charset="0"/>
              </a:rPr>
              <a:t>Monsoon core zone (MCZ)</a:t>
            </a:r>
          </a:p>
        </p:txBody>
      </p:sp>
      <p:graphicFrame>
        <p:nvGraphicFramePr>
          <p:cNvPr id="9" name="Table 8">
            <a:extLst>
              <a:ext uri="{FF2B5EF4-FFF2-40B4-BE49-F238E27FC236}">
                <a16:creationId xmlns="" xmlns:a16="http://schemas.microsoft.com/office/drawing/2014/main" id="{7099F736-A8C7-DACF-864F-C9365E10A10F}"/>
              </a:ext>
            </a:extLst>
          </p:cNvPr>
          <p:cNvGraphicFramePr>
            <a:graphicFrameLocks noGrp="1"/>
          </p:cNvGraphicFramePr>
          <p:nvPr/>
        </p:nvGraphicFramePr>
        <p:xfrm>
          <a:off x="142875" y="3963988"/>
          <a:ext cx="2346325" cy="2604000"/>
        </p:xfrm>
        <a:graphic>
          <a:graphicData uri="http://schemas.openxmlformats.org/drawingml/2006/table">
            <a:tbl>
              <a:tblPr firstRow="1" bandRow="1">
                <a:tableStyleId>{3B4B98B0-60AC-42C2-AFA5-B58CD77FA1E5}</a:tableStyleId>
              </a:tblPr>
              <a:tblGrid>
                <a:gridCol w="1134312">
                  <a:extLst>
                    <a:ext uri="{9D8B030D-6E8A-4147-A177-3AD203B41FA5}">
                      <a16:colId xmlns="" xmlns:a16="http://schemas.microsoft.com/office/drawing/2014/main" val="20000"/>
                    </a:ext>
                  </a:extLst>
                </a:gridCol>
                <a:gridCol w="1212013">
                  <a:extLst>
                    <a:ext uri="{9D8B030D-6E8A-4147-A177-3AD203B41FA5}">
                      <a16:colId xmlns="" xmlns:a16="http://schemas.microsoft.com/office/drawing/2014/main" val="20001"/>
                    </a:ext>
                  </a:extLst>
                </a:gridCol>
              </a:tblGrid>
              <a:tr h="578949">
                <a:tc gridSpan="2">
                  <a:txBody>
                    <a:bodyPr/>
                    <a:lstStyle/>
                    <a:p>
                      <a:pPr algn="ctr"/>
                      <a:r>
                        <a:rPr lang="en-US" sz="1600" b="1" i="0" u="none" strike="noStrike" kern="1200">
                          <a:solidFill>
                            <a:schemeClr val="tx1"/>
                          </a:solidFill>
                          <a:latin typeface="Times New Roman" pitchFamily="18" charset="0"/>
                          <a:ea typeface="+mn-ea"/>
                          <a:cs typeface="Times New Roman" pitchFamily="18" charset="0"/>
                        </a:rPr>
                        <a:t>Rainfall intensity classes</a:t>
                      </a:r>
                    </a:p>
                    <a:p>
                      <a:pPr algn="ctr"/>
                      <a:r>
                        <a:rPr lang="en-US" sz="1600" b="0" i="0" u="none" strike="noStrike" kern="1200">
                          <a:solidFill>
                            <a:schemeClr val="tx1"/>
                          </a:solidFill>
                          <a:latin typeface="Times New Roman" pitchFamily="18" charset="0"/>
                          <a:ea typeface="+mn-ea"/>
                          <a:cs typeface="Times New Roman" pitchFamily="18" charset="0"/>
                        </a:rPr>
                        <a:t>If percentile values (p)</a:t>
                      </a:r>
                      <a:endParaRPr lang="en-US" sz="1600" dirty="0">
                        <a:latin typeface="Times New Roman" pitchFamily="18" charset="0"/>
                        <a:cs typeface="Times New Roman" pitchFamily="18" charset="0"/>
                      </a:endParaRPr>
                    </a:p>
                  </a:txBody>
                  <a:tcPr marL="91430" marR="91430" marT="45706" marB="45706"/>
                </a:tc>
                <a:tc hMerge="1">
                  <a:txBody>
                    <a:bodyPr/>
                    <a:lstStyle/>
                    <a:p>
                      <a:pPr algn="ctr"/>
                      <a:endParaRPr lang="en-US" sz="1600" dirty="0">
                        <a:latin typeface="Times New Roman" pitchFamily="18" charset="0"/>
                        <a:cs typeface="Times New Roman" pitchFamily="18" charset="0"/>
                      </a:endParaRPr>
                    </a:p>
                  </a:txBody>
                  <a:tcPr/>
                </a:tc>
                <a:extLst>
                  <a:ext uri="{0D108BD9-81ED-4DB2-BD59-A6C34878D82A}">
                    <a16:rowId xmlns="" xmlns:a16="http://schemas.microsoft.com/office/drawing/2014/main" val="10000"/>
                  </a:ext>
                </a:extLst>
              </a:tr>
              <a:tr h="335181">
                <a:tc>
                  <a:txBody>
                    <a:bodyPr/>
                    <a:lstStyle/>
                    <a:p>
                      <a:pPr algn="r"/>
                      <a:r>
                        <a:rPr lang="en-US" sz="1600" u="none" dirty="0">
                          <a:latin typeface="Times New Roman" pitchFamily="18" charset="0"/>
                          <a:cs typeface="Times New Roman" pitchFamily="18" charset="0"/>
                        </a:rPr>
                        <a:t>p &lt; 10</a:t>
                      </a:r>
                    </a:p>
                  </a:txBody>
                  <a:tcPr marL="91430" marR="91430" marT="45706" marB="45706"/>
                </a:tc>
                <a:tc>
                  <a:txBody>
                    <a:bodyPr/>
                    <a:lstStyle/>
                    <a:p>
                      <a:r>
                        <a:rPr lang="en-US" sz="1600" u="none" dirty="0">
                          <a:latin typeface="Times New Roman" pitchFamily="18" charset="0"/>
                          <a:cs typeface="Times New Roman" pitchFamily="18" charset="0"/>
                        </a:rPr>
                        <a:t>Dry</a:t>
                      </a:r>
                    </a:p>
                  </a:txBody>
                  <a:tcPr marL="91430" marR="91430" marT="45706" marB="45706"/>
                </a:tc>
                <a:extLst>
                  <a:ext uri="{0D108BD9-81ED-4DB2-BD59-A6C34878D82A}">
                    <a16:rowId xmlns="" xmlns:a16="http://schemas.microsoft.com/office/drawing/2014/main" val="10001"/>
                  </a:ext>
                </a:extLst>
              </a:tr>
              <a:tr h="335181">
                <a:tc>
                  <a:txBody>
                    <a:bodyPr/>
                    <a:lstStyle/>
                    <a:p>
                      <a:pPr algn="r"/>
                      <a:r>
                        <a:rPr lang="en-US" sz="1600" u="none" dirty="0">
                          <a:latin typeface="Times New Roman" pitchFamily="18" charset="0"/>
                          <a:cs typeface="Times New Roman" pitchFamily="18" charset="0"/>
                        </a:rPr>
                        <a:t>10 ≥ p &lt; 50</a:t>
                      </a:r>
                    </a:p>
                  </a:txBody>
                  <a:tcPr marL="91430" marR="91430" marT="45706" marB="45706"/>
                </a:tc>
                <a:tc>
                  <a:txBody>
                    <a:bodyPr/>
                    <a:lstStyle/>
                    <a:p>
                      <a:r>
                        <a:rPr lang="en-US" sz="1600" u="none" dirty="0">
                          <a:latin typeface="Times New Roman" pitchFamily="18" charset="0"/>
                          <a:cs typeface="Times New Roman" pitchFamily="18" charset="0"/>
                        </a:rPr>
                        <a:t>Low</a:t>
                      </a:r>
                    </a:p>
                  </a:txBody>
                  <a:tcPr marL="91430" marR="91430" marT="45706" marB="45706"/>
                </a:tc>
                <a:extLst>
                  <a:ext uri="{0D108BD9-81ED-4DB2-BD59-A6C34878D82A}">
                    <a16:rowId xmlns="" xmlns:a16="http://schemas.microsoft.com/office/drawing/2014/main" val="10002"/>
                  </a:ext>
                </a:extLst>
              </a:tr>
              <a:tr h="335181">
                <a:tc>
                  <a:txBody>
                    <a:bodyPr/>
                    <a:lstStyle/>
                    <a:p>
                      <a:pPr algn="r"/>
                      <a:r>
                        <a:rPr lang="en-US" sz="1600" u="none" dirty="0">
                          <a:latin typeface="Times New Roman" pitchFamily="18" charset="0"/>
                          <a:cs typeface="Times New Roman" pitchFamily="18" charset="0"/>
                        </a:rPr>
                        <a:t>50 ≥ p &lt; 90</a:t>
                      </a:r>
                    </a:p>
                  </a:txBody>
                  <a:tcPr marL="91430" marR="91430" marT="45706" marB="45706"/>
                </a:tc>
                <a:tc>
                  <a:txBody>
                    <a:bodyPr/>
                    <a:lstStyle/>
                    <a:p>
                      <a:r>
                        <a:rPr lang="en-US" sz="1600" u="none" dirty="0">
                          <a:latin typeface="Times New Roman" pitchFamily="18" charset="0"/>
                          <a:cs typeface="Times New Roman" pitchFamily="18" charset="0"/>
                        </a:rPr>
                        <a:t>Moderate</a:t>
                      </a:r>
                    </a:p>
                  </a:txBody>
                  <a:tcPr marL="91430" marR="91430" marT="45706" marB="45706"/>
                </a:tc>
                <a:extLst>
                  <a:ext uri="{0D108BD9-81ED-4DB2-BD59-A6C34878D82A}">
                    <a16:rowId xmlns="" xmlns:a16="http://schemas.microsoft.com/office/drawing/2014/main" val="10003"/>
                  </a:ext>
                </a:extLst>
              </a:tr>
              <a:tr h="335181">
                <a:tc>
                  <a:txBody>
                    <a:bodyPr/>
                    <a:lstStyle/>
                    <a:p>
                      <a:pPr algn="r"/>
                      <a:r>
                        <a:rPr lang="en-US" sz="1600" u="none" dirty="0">
                          <a:latin typeface="Times New Roman" pitchFamily="18" charset="0"/>
                          <a:cs typeface="Times New Roman" pitchFamily="18" charset="0"/>
                        </a:rPr>
                        <a:t>90 ≥ p &lt; 95</a:t>
                      </a:r>
                    </a:p>
                  </a:txBody>
                  <a:tcPr marL="91430" marR="91430" marT="45706" marB="45706"/>
                </a:tc>
                <a:tc>
                  <a:txBody>
                    <a:bodyPr/>
                    <a:lstStyle/>
                    <a:p>
                      <a:r>
                        <a:rPr lang="en-US" sz="1600" u="none" dirty="0">
                          <a:latin typeface="Times New Roman" pitchFamily="18" charset="0"/>
                          <a:cs typeface="Times New Roman" pitchFamily="18" charset="0"/>
                        </a:rPr>
                        <a:t>High</a:t>
                      </a:r>
                    </a:p>
                  </a:txBody>
                  <a:tcPr marL="91430" marR="91430" marT="45706" marB="45706"/>
                </a:tc>
                <a:extLst>
                  <a:ext uri="{0D108BD9-81ED-4DB2-BD59-A6C34878D82A}">
                    <a16:rowId xmlns="" xmlns:a16="http://schemas.microsoft.com/office/drawing/2014/main" val="10004"/>
                  </a:ext>
                </a:extLst>
              </a:tr>
              <a:tr h="335181">
                <a:tc>
                  <a:txBody>
                    <a:bodyPr/>
                    <a:lstStyle/>
                    <a:p>
                      <a:pPr algn="r"/>
                      <a:r>
                        <a:rPr lang="en-US" sz="1600" u="none" dirty="0">
                          <a:latin typeface="Times New Roman" pitchFamily="18" charset="0"/>
                          <a:cs typeface="Times New Roman" pitchFamily="18" charset="0"/>
                        </a:rPr>
                        <a:t>95 ≥ p &lt; 99</a:t>
                      </a:r>
                    </a:p>
                  </a:txBody>
                  <a:tcPr marL="91430" marR="91430" marT="45706" marB="45706"/>
                </a:tc>
                <a:tc>
                  <a:txBody>
                    <a:bodyPr/>
                    <a:lstStyle/>
                    <a:p>
                      <a:r>
                        <a:rPr lang="en-US" sz="1600" u="none" dirty="0">
                          <a:latin typeface="Times New Roman" pitchFamily="18" charset="0"/>
                          <a:cs typeface="Times New Roman" pitchFamily="18" charset="0"/>
                        </a:rPr>
                        <a:t>Very high </a:t>
                      </a:r>
                    </a:p>
                  </a:txBody>
                  <a:tcPr marL="91430" marR="91430" marT="45706" marB="45706"/>
                </a:tc>
                <a:extLst>
                  <a:ext uri="{0D108BD9-81ED-4DB2-BD59-A6C34878D82A}">
                    <a16:rowId xmlns="" xmlns:a16="http://schemas.microsoft.com/office/drawing/2014/main" val="10005"/>
                  </a:ext>
                </a:extLst>
              </a:tr>
              <a:tr h="348648">
                <a:tc>
                  <a:txBody>
                    <a:bodyPr/>
                    <a:lstStyle/>
                    <a:p>
                      <a:pPr algn="r"/>
                      <a:r>
                        <a:rPr lang="en-US" sz="1600" u="none" dirty="0">
                          <a:latin typeface="Times New Roman" pitchFamily="18" charset="0"/>
                          <a:cs typeface="Times New Roman" pitchFamily="18" charset="0"/>
                        </a:rPr>
                        <a:t>P ≥ 99</a:t>
                      </a:r>
                    </a:p>
                  </a:txBody>
                  <a:tcPr marL="91430" marR="91430" marT="45706" marB="45706"/>
                </a:tc>
                <a:tc>
                  <a:txBody>
                    <a:bodyPr/>
                    <a:lstStyle/>
                    <a:p>
                      <a:r>
                        <a:rPr lang="en-US" sz="1600" u="none" dirty="0">
                          <a:latin typeface="Times New Roman" pitchFamily="18" charset="0"/>
                          <a:cs typeface="Times New Roman" pitchFamily="18" charset="0"/>
                        </a:rPr>
                        <a:t>Extreme</a:t>
                      </a:r>
                    </a:p>
                  </a:txBody>
                  <a:tcPr marL="91430" marR="91430" marT="45706" marB="45706"/>
                </a:tc>
                <a:extLst>
                  <a:ext uri="{0D108BD9-81ED-4DB2-BD59-A6C34878D82A}">
                    <a16:rowId xmlns="" xmlns:a16="http://schemas.microsoft.com/office/drawing/2014/main" val="10006"/>
                  </a:ext>
                </a:extLst>
              </a:tr>
            </a:tbl>
          </a:graphicData>
        </a:graphic>
      </p:graphicFrame>
      <p:sp>
        <p:nvSpPr>
          <p:cNvPr id="7192" name="Rectangle 9">
            <a:extLst>
              <a:ext uri="{FF2B5EF4-FFF2-40B4-BE49-F238E27FC236}">
                <a16:creationId xmlns="" xmlns:a16="http://schemas.microsoft.com/office/drawing/2014/main" id="{768BEBB2-B9AE-7E61-3B82-54D353BB8C68}"/>
              </a:ext>
            </a:extLst>
          </p:cNvPr>
          <p:cNvSpPr>
            <a:spLocks noChangeArrowheads="1"/>
          </p:cNvSpPr>
          <p:nvPr/>
        </p:nvSpPr>
        <p:spPr bwMode="auto">
          <a:xfrm>
            <a:off x="2654300" y="841948"/>
            <a:ext cx="3294063" cy="3048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r>
              <a:rPr lang="en-US" altLang="en-US" sz="1600" b="1" dirty="0">
                <a:latin typeface="Times New Roman" panose="02020603050405020304" pitchFamily="18" charset="0"/>
                <a:cs typeface="Times New Roman" panose="02020603050405020304" pitchFamily="18" charset="0"/>
              </a:rPr>
              <a:t>Statistical Analysis</a:t>
            </a:r>
            <a:endParaRPr lang="en-US" altLang="en-US" sz="1600" dirty="0">
              <a:solidFill>
                <a:srgbClr val="333333"/>
              </a:solidFill>
              <a:latin typeface="Times New Roman" panose="02020603050405020304" pitchFamily="18" charset="0"/>
              <a:cs typeface="Times New Roman" panose="02020603050405020304" pitchFamily="18" charset="0"/>
              <a:sym typeface="Times New Roman" panose="02020603050405020304" pitchFamily="18" charset="0"/>
            </a:endParaRPr>
          </a:p>
          <a:p>
            <a:pPr algn="r" eaLnBrk="1" hangingPunct="1"/>
            <a:r>
              <a:rPr lang="en-US" altLang="en-US" sz="1600" u="sng" dirty="0" err="1">
                <a:solidFill>
                  <a:srgbClr val="333333"/>
                </a:solidFill>
                <a:latin typeface="Times New Roman" panose="02020603050405020304" pitchFamily="18" charset="0"/>
                <a:cs typeface="Times New Roman" panose="02020603050405020304" pitchFamily="18" charset="0"/>
                <a:sym typeface="Times New Roman" panose="02020603050405020304" pitchFamily="18" charset="0"/>
              </a:rPr>
              <a:t>Sen’s</a:t>
            </a:r>
            <a:r>
              <a:rPr lang="en-US" altLang="en-US" sz="1600" u="sng" dirty="0">
                <a:solidFill>
                  <a:srgbClr val="333333"/>
                </a:solidFill>
                <a:latin typeface="Times New Roman" panose="02020603050405020304" pitchFamily="18" charset="0"/>
                <a:cs typeface="Times New Roman" panose="02020603050405020304" pitchFamily="18" charset="0"/>
                <a:sym typeface="Times New Roman" panose="02020603050405020304" pitchFamily="18" charset="0"/>
              </a:rPr>
              <a:t>-slope estimation</a:t>
            </a:r>
          </a:p>
          <a:p>
            <a:pPr eaLnBrk="1" hangingPunct="1">
              <a:buFontTx/>
              <a:buChar char="-"/>
            </a:pPr>
            <a:r>
              <a:rPr lang="en-US" altLang="en-US" sz="1600" dirty="0">
                <a:solidFill>
                  <a:srgbClr val="333333"/>
                </a:solidFill>
                <a:latin typeface="Times New Roman" panose="02020603050405020304" pitchFamily="18" charset="0"/>
                <a:cs typeface="Times New Roman" panose="02020603050405020304" pitchFamily="18" charset="0"/>
                <a:sym typeface="Times New Roman" panose="02020603050405020304" pitchFamily="18" charset="0"/>
              </a:rPr>
              <a:t>To find the trend of rainfall </a:t>
            </a:r>
          </a:p>
          <a:p>
            <a:pPr algn="r" eaLnBrk="1" hangingPunct="1"/>
            <a:r>
              <a:rPr lang="en-US" altLang="en-US" sz="1600" u="sng" dirty="0">
                <a:solidFill>
                  <a:srgbClr val="333333"/>
                </a:solidFill>
                <a:latin typeface="Times New Roman" panose="02020603050405020304" pitchFamily="18" charset="0"/>
                <a:cs typeface="Times New Roman" panose="02020603050405020304" pitchFamily="18" charset="0"/>
                <a:sym typeface="Times New Roman" panose="02020603050405020304" pitchFamily="18" charset="0"/>
              </a:rPr>
              <a:t>Mann–Kendall method</a:t>
            </a:r>
          </a:p>
          <a:p>
            <a:pPr eaLnBrk="1" hangingPunct="1">
              <a:buFontTx/>
              <a:buChar char="-"/>
            </a:pPr>
            <a:r>
              <a:rPr lang="en-US" altLang="en-US" sz="1600" dirty="0">
                <a:solidFill>
                  <a:srgbClr val="333333"/>
                </a:solidFill>
                <a:latin typeface="Times New Roman" panose="02020603050405020304" pitchFamily="18" charset="0"/>
                <a:cs typeface="Times New Roman" panose="02020603050405020304" pitchFamily="18" charset="0"/>
                <a:sym typeface="Times New Roman" panose="02020603050405020304" pitchFamily="18" charset="0"/>
              </a:rPr>
              <a:t>To find the significance of trend</a:t>
            </a:r>
          </a:p>
          <a:p>
            <a:pPr algn="r" eaLnBrk="1" hangingPunct="1"/>
            <a:r>
              <a:rPr lang="en-US" altLang="en-US" sz="1600" u="sng" dirty="0">
                <a:solidFill>
                  <a:srgbClr val="333333"/>
                </a:solidFill>
                <a:latin typeface="Times New Roman" panose="02020603050405020304" pitchFamily="18" charset="0"/>
                <a:cs typeface="Times New Roman" panose="02020603050405020304" pitchFamily="18" charset="0"/>
                <a:sym typeface="Times New Roman" panose="02020603050405020304" pitchFamily="18" charset="0"/>
              </a:rPr>
              <a:t>Correlation analysis</a:t>
            </a:r>
          </a:p>
          <a:p>
            <a:pPr algn="just" eaLnBrk="1" hangingPunct="1"/>
            <a:r>
              <a:rPr lang="en-US" altLang="en-US" sz="1600" dirty="0">
                <a:solidFill>
                  <a:srgbClr val="333333"/>
                </a:solidFill>
                <a:latin typeface="Times New Roman" panose="02020603050405020304" pitchFamily="18" charset="0"/>
                <a:cs typeface="Times New Roman" panose="02020603050405020304" pitchFamily="18" charset="0"/>
                <a:sym typeface="Times New Roman" panose="02020603050405020304" pitchFamily="18" charset="0"/>
              </a:rPr>
              <a:t>-To evaluate the strength of relationship between rainfall in both region and between  global SST and rainfall</a:t>
            </a:r>
          </a:p>
          <a:p>
            <a:pPr algn="r" eaLnBrk="1" hangingPunct="1"/>
            <a:r>
              <a:rPr lang="en-US" altLang="en-US" sz="1600" u="sng" dirty="0">
                <a:solidFill>
                  <a:srgbClr val="333333"/>
                </a:solidFill>
                <a:latin typeface="Times New Roman" panose="02020603050405020304" pitchFamily="18" charset="0"/>
                <a:cs typeface="Times New Roman" panose="02020603050405020304" pitchFamily="18" charset="0"/>
                <a:sym typeface="Times New Roman" panose="02020603050405020304" pitchFamily="18" charset="0"/>
              </a:rPr>
              <a:t>31-year sliding correlation analysis</a:t>
            </a:r>
          </a:p>
          <a:p>
            <a:pPr eaLnBrk="1" hangingPunct="1"/>
            <a:r>
              <a:rPr lang="en-US" altLang="en-US" sz="1600" dirty="0">
                <a:solidFill>
                  <a:srgbClr val="333333"/>
                </a:solidFill>
                <a:latin typeface="Times New Roman" panose="02020603050405020304" pitchFamily="18" charset="0"/>
                <a:cs typeface="Times New Roman" panose="02020603050405020304" pitchFamily="18" charset="0"/>
                <a:sym typeface="Times New Roman" panose="02020603050405020304" pitchFamily="18" charset="0"/>
              </a:rPr>
              <a:t>- To check consistency in relationship</a:t>
            </a:r>
          </a:p>
        </p:txBody>
      </p:sp>
      <p:cxnSp>
        <p:nvCxnSpPr>
          <p:cNvPr id="12" name="Straight Connector 11">
            <a:extLst>
              <a:ext uri="{FF2B5EF4-FFF2-40B4-BE49-F238E27FC236}">
                <a16:creationId xmlns="" xmlns:a16="http://schemas.microsoft.com/office/drawing/2014/main" id="{46760CC0-201F-E235-7D81-26AEFEEAF2EE}"/>
              </a:ext>
            </a:extLst>
          </p:cNvPr>
          <p:cNvCxnSpPr/>
          <p:nvPr/>
        </p:nvCxnSpPr>
        <p:spPr>
          <a:xfrm>
            <a:off x="153988" y="2776538"/>
            <a:ext cx="2368550" cy="1587"/>
          </a:xfrm>
          <a:prstGeom prst="line">
            <a:avLst/>
          </a:prstGeom>
          <a:ln>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 xmlns:a16="http://schemas.microsoft.com/office/drawing/2014/main" id="{CEA27412-40B4-BFF9-019E-0A0781404F6A}"/>
              </a:ext>
            </a:extLst>
          </p:cNvPr>
          <p:cNvCxnSpPr/>
          <p:nvPr/>
        </p:nvCxnSpPr>
        <p:spPr>
          <a:xfrm>
            <a:off x="3027267" y="3898269"/>
            <a:ext cx="2368550" cy="1587"/>
          </a:xfrm>
          <a:prstGeom prst="line">
            <a:avLst/>
          </a:prstGeom>
          <a:ln>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7195" name="Rectangle 15">
            <a:extLst>
              <a:ext uri="{FF2B5EF4-FFF2-40B4-BE49-F238E27FC236}">
                <a16:creationId xmlns="" xmlns:a16="http://schemas.microsoft.com/office/drawing/2014/main" id="{12105690-4021-66A7-7B8E-997AB4EBFD92}"/>
              </a:ext>
            </a:extLst>
          </p:cNvPr>
          <p:cNvSpPr>
            <a:spLocks noChangeArrowheads="1"/>
          </p:cNvSpPr>
          <p:nvPr/>
        </p:nvSpPr>
        <p:spPr bwMode="auto">
          <a:xfrm>
            <a:off x="2644775" y="3860742"/>
            <a:ext cx="3227388" cy="3397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eaLnBrk="1" hangingPunct="1"/>
            <a:r>
              <a:rPr lang="en-US" altLang="en-US" sz="1600" b="1" dirty="0">
                <a:latin typeface="Times New Roman" panose="02020603050405020304" pitchFamily="18" charset="0"/>
                <a:cs typeface="Times New Roman" panose="02020603050405020304" pitchFamily="18" charset="0"/>
              </a:rPr>
              <a:t>Results</a:t>
            </a:r>
            <a:endParaRPr lang="en-US" altLang="en-US" sz="1600" dirty="0">
              <a:latin typeface="Times New Roman" panose="02020603050405020304" pitchFamily="18" charset="0"/>
              <a:cs typeface="Times New Roman" panose="02020603050405020304" pitchFamily="18" charset="0"/>
            </a:endParaRPr>
          </a:p>
        </p:txBody>
      </p:sp>
      <p:sp>
        <p:nvSpPr>
          <p:cNvPr id="7196" name="TextBox 16">
            <a:extLst>
              <a:ext uri="{FF2B5EF4-FFF2-40B4-BE49-F238E27FC236}">
                <a16:creationId xmlns="" xmlns:a16="http://schemas.microsoft.com/office/drawing/2014/main" id="{64C4B60E-F319-6D82-9594-7825EDC5B3B9}"/>
              </a:ext>
            </a:extLst>
          </p:cNvPr>
          <p:cNvSpPr txBox="1">
            <a:spLocks noChangeArrowheads="1"/>
          </p:cNvSpPr>
          <p:nvPr/>
        </p:nvSpPr>
        <p:spPr bwMode="auto">
          <a:xfrm>
            <a:off x="2665604" y="4141921"/>
            <a:ext cx="3251200" cy="255454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just" eaLnBrk="1" hangingPunct="1">
              <a:buFont typeface="Wingdings" panose="05000000000000000000" pitchFamily="2" charset="2"/>
              <a:buChar char="Ø"/>
            </a:pPr>
            <a:r>
              <a:rPr lang="en-US" altLang="en-US" sz="1600" dirty="0">
                <a:latin typeface="Times New Roman" panose="02020603050405020304" pitchFamily="18" charset="0"/>
                <a:cs typeface="Times New Roman" panose="02020603050405020304" pitchFamily="18" charset="0"/>
              </a:rPr>
              <a:t>WC shows an increasing trend in SMR while MCZ shows a decreasing trend.</a:t>
            </a:r>
          </a:p>
          <a:p>
            <a:pPr algn="just" eaLnBrk="1" hangingPunct="1">
              <a:buFont typeface="Wingdings" panose="05000000000000000000" pitchFamily="2" charset="2"/>
              <a:buChar char="Ø"/>
            </a:pPr>
            <a:r>
              <a:rPr lang="en-US" altLang="en-US" sz="1600" dirty="0">
                <a:latin typeface="Times New Roman" panose="02020603050405020304" pitchFamily="18" charset="0"/>
                <a:cs typeface="Times New Roman" panose="02020603050405020304" pitchFamily="18" charset="0"/>
              </a:rPr>
              <a:t> In WC extreme intensity bin </a:t>
            </a:r>
            <a:r>
              <a:rPr lang="en-US" altLang="en-US" sz="1600" dirty="0" smtClean="0">
                <a:latin typeface="Times New Roman" panose="02020603050405020304" pitchFamily="18" charset="0"/>
                <a:cs typeface="Times New Roman" panose="02020603050405020304" pitchFamily="18" charset="0"/>
              </a:rPr>
              <a:t>shows </a:t>
            </a:r>
            <a:r>
              <a:rPr lang="en-US" altLang="en-US" sz="1600" dirty="0">
                <a:latin typeface="Times New Roman" panose="02020603050405020304" pitchFamily="18" charset="0"/>
                <a:cs typeface="Times New Roman" panose="02020603050405020304" pitchFamily="18" charset="0"/>
              </a:rPr>
              <a:t>significant increasing trend (6.18 mm /season/decade), whereas in MCZ low (very high) bin shows significant increasing </a:t>
            </a:r>
            <a:r>
              <a:rPr lang="en-US" altLang="en-US" sz="1600" dirty="0" smtClean="0">
                <a:latin typeface="Times New Roman" panose="02020603050405020304" pitchFamily="18" charset="0"/>
                <a:cs typeface="Times New Roman" panose="02020603050405020304" pitchFamily="18" charset="0"/>
              </a:rPr>
              <a:t>(decreasing</a:t>
            </a:r>
            <a:r>
              <a:rPr lang="en-US" altLang="en-US" sz="1600" dirty="0">
                <a:latin typeface="Times New Roman" panose="02020603050405020304" pitchFamily="18" charset="0"/>
                <a:cs typeface="Times New Roman" panose="02020603050405020304" pitchFamily="18" charset="0"/>
              </a:rPr>
              <a:t>) trend of 1.98 (2.62) mm/season/decade. </a:t>
            </a:r>
          </a:p>
        </p:txBody>
      </p:sp>
      <p:sp>
        <p:nvSpPr>
          <p:cNvPr id="7197" name="TextBox 17">
            <a:extLst>
              <a:ext uri="{FF2B5EF4-FFF2-40B4-BE49-F238E27FC236}">
                <a16:creationId xmlns="" xmlns:a16="http://schemas.microsoft.com/office/drawing/2014/main" id="{E470CED1-E9F1-04CF-85A4-7066195F0265}"/>
              </a:ext>
            </a:extLst>
          </p:cNvPr>
          <p:cNvSpPr txBox="1">
            <a:spLocks noChangeArrowheads="1"/>
          </p:cNvSpPr>
          <p:nvPr/>
        </p:nvSpPr>
        <p:spPr bwMode="auto">
          <a:xfrm>
            <a:off x="5894388" y="944563"/>
            <a:ext cx="3249612" cy="32940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just" eaLnBrk="1" hangingPunct="1">
              <a:buFont typeface="Wingdings" panose="05000000000000000000" pitchFamily="2" charset="2"/>
              <a:buChar char="Ø"/>
            </a:pPr>
            <a:r>
              <a:rPr lang="en-US" altLang="en-US" sz="1600">
                <a:latin typeface="Times New Roman" panose="02020603050405020304" pitchFamily="18" charset="0"/>
                <a:cs typeface="Times New Roman" panose="02020603050405020304" pitchFamily="18" charset="0"/>
              </a:rPr>
              <a:t>Rainfall intensity bins in WC and MCZ are at significant coherence for the period 1901-2020 except extreme intensity. Between 1991 and 2020, the extreme intensity bin exhibits a significant increase in coherence. </a:t>
            </a:r>
          </a:p>
          <a:p>
            <a:pPr algn="just" eaLnBrk="1" hangingPunct="1">
              <a:buFont typeface="Wingdings" panose="05000000000000000000" pitchFamily="2" charset="2"/>
              <a:buChar char="Ø"/>
            </a:pPr>
            <a:r>
              <a:rPr lang="en-US" altLang="en-US" sz="1600">
                <a:latin typeface="Times New Roman" panose="02020603050405020304" pitchFamily="18" charset="0"/>
                <a:cs typeface="Times New Roman" panose="02020603050405020304" pitchFamily="18" charset="0"/>
              </a:rPr>
              <a:t>The correlation of SMR and its intensity bins in WC and MCZ with SST in Arabian Sea, Bay of Bengal, north Atlantic Ocean, Niño 3 north central Pacific Ocean and southwest Pacific Ocean has changed towards recent decades.</a:t>
            </a:r>
          </a:p>
        </p:txBody>
      </p:sp>
      <p:sp>
        <p:nvSpPr>
          <p:cNvPr id="7198" name="Rectangle 18">
            <a:extLst>
              <a:ext uri="{FF2B5EF4-FFF2-40B4-BE49-F238E27FC236}">
                <a16:creationId xmlns="" xmlns:a16="http://schemas.microsoft.com/office/drawing/2014/main" id="{0CE45C9A-318F-AD36-729E-F6C39C9C9520}"/>
              </a:ext>
            </a:extLst>
          </p:cNvPr>
          <p:cNvSpPr>
            <a:spLocks noChangeArrowheads="1"/>
          </p:cNvSpPr>
          <p:nvPr/>
        </p:nvSpPr>
        <p:spPr bwMode="auto">
          <a:xfrm>
            <a:off x="5921375" y="4237038"/>
            <a:ext cx="3222625" cy="23082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just" eaLnBrk="1" hangingPunct="1"/>
            <a:r>
              <a:rPr lang="en-US" altLang="en-US" sz="1600">
                <a:latin typeface="Times New Roman" panose="02020603050405020304" pitchFamily="18" charset="0"/>
                <a:cs typeface="Times New Roman" panose="02020603050405020304" pitchFamily="18" charset="0"/>
              </a:rPr>
              <a:t>In this study we bring out the characteristics of summer monsoon rainfall and its intensity bins, their link with global SST over two regions. </a:t>
            </a:r>
            <a:r>
              <a:rPr lang="en-US" altLang="en-US" sz="1600" dirty="0">
                <a:latin typeface="Times New Roman" panose="02020603050405020304" pitchFamily="18" charset="0"/>
                <a:cs typeface="Times New Roman" panose="02020603050405020304" pitchFamily="18" charset="0"/>
              </a:rPr>
              <a:t>In general from all these analyses it is confirmed that the impact of climate change on monsoon variability has amplified towards recent decades.</a:t>
            </a:r>
          </a:p>
        </p:txBody>
      </p:sp>
    </p:spTree>
  </p:cSld>
  <p:clrMapOvr>
    <a:masterClrMapping/>
  </p:clrMapOvr>
</p:sld>
</file>

<file path=ppt/theme/theme1.xml><?xml version="1.0" encoding="utf-8"?>
<a:theme xmlns:a="http://schemas.openxmlformats.org/drawingml/2006/main" name="IITR_PPT_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 xmlns:thm15="http://schemas.microsoft.com/office/thememl/2012/main" name="IITR_template_sudiproy.pptx" id="{E7BE3218-A97E-4E6F-BE9F-92D6192B2CD5}" vid="{3EDE8FBA-E8F1-4B0B-AEA8-7DC234A91AE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emplate>
  <TotalTime>1650</TotalTime>
  <Words>459</Words>
  <Application>Microsoft Office PowerPoint</Application>
  <PresentationFormat>On-screen Show (4:3)</PresentationFormat>
  <Paragraphs>51</Paragraphs>
  <Slides>2</Slides>
  <Notes>1</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IITR_PPT_Template</vt:lpstr>
      <vt:lpstr>Trends And Variabilities of Indian Summer Monsoon Rainfall in different Intensity bins over West Coast and Monsoon Core Zone, 105</vt:lpstr>
      <vt:lpstr>Data, Methodology, Results &amp; Summary  </vt:lpstr>
    </vt:vector>
  </TitlesOfParts>
  <Manager>Dr. Sudip Roy</Manager>
  <Company>IIT Roorkee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IITR PPT Template</dc:subject>
  <dc:creator>Dr. Sudip Roy</dc:creator>
  <cp:lastModifiedBy>DELL</cp:lastModifiedBy>
  <cp:revision>238</cp:revision>
  <dcterms:created xsi:type="dcterms:W3CDTF">2015-07-18T13:17:54Z</dcterms:created>
  <dcterms:modified xsi:type="dcterms:W3CDTF">2022-03-15T17:36:17Z</dcterms:modified>
  <cp:version>v1</cp:version>
</cp:coreProperties>
</file>